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0" r:id="rId5"/>
    <p:sldId id="269" r:id="rId6"/>
    <p:sldId id="270" r:id="rId7"/>
    <p:sldId id="271" r:id="rId8"/>
    <p:sldId id="262" r:id="rId9"/>
    <p:sldId id="273" r:id="rId10"/>
    <p:sldId id="263" r:id="rId11"/>
    <p:sldId id="265" r:id="rId12"/>
    <p:sldId id="266" r:id="rId13"/>
    <p:sldId id="267" r:id="rId14"/>
    <p:sldId id="268" r:id="rId15"/>
    <p:sldId id="27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113"/>
    <a:srgbClr val="E81808"/>
    <a:srgbClr val="C71507"/>
    <a:srgbClr val="060502"/>
    <a:srgbClr val="85AB41"/>
    <a:srgbClr val="7C9F3D"/>
    <a:srgbClr val="3E4C22"/>
    <a:srgbClr val="5A6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72" d="100"/>
          <a:sy n="72" d="100"/>
        </p:scale>
        <p:origin x="-104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F03FCA-55ED-45F6-80C2-0ECBD33F3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30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226B356-828C-4AC9-9DC8-0626BACB8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02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68F45D-BD03-47A7-84A6-23007286A018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35B15-BFE2-4029-89B6-A4D35DEBBA36}" type="slidenum">
              <a:rPr lang="en-US"/>
              <a:pPr/>
              <a:t>10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35FF5-8E7A-4F8A-B082-170FB28AB430}" type="slidenum">
              <a:rPr lang="en-US"/>
              <a:pPr/>
              <a:t>11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5FAE4-5AA8-46B7-83C8-97F9649CE793}" type="slidenum">
              <a:rPr lang="en-US"/>
              <a:pPr/>
              <a:t>12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822C6-C1F3-41EC-B346-37E504047A91}" type="slidenum">
              <a:rPr lang="en-US"/>
              <a:pPr/>
              <a:t>13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BC8BC5-0881-4057-A686-2A987E2BA4B0}" type="slidenum">
              <a:rPr lang="en-US"/>
              <a:pPr/>
              <a:t>14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A1BC32-15DD-4FAE-8E26-E952E8DD9B6C}" type="slidenum">
              <a:rPr lang="en-US"/>
              <a:pPr/>
              <a:t>15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D44005-8146-4956-94E4-A7D80B3C1038}" type="slidenum">
              <a:rPr lang="en-US"/>
              <a:pPr/>
              <a:t>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CFB26D-36BC-4572-AD2B-0BEA9DE0B7AF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Verbal &amp; written directions. If you don’t understand ask for help.</a:t>
            </a:r>
          </a:p>
          <a:p>
            <a:r>
              <a:rPr lang="en-US" smtClean="0"/>
              <a:t>Do not do any experiments without teacher approval.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82E31-A753-42D7-96C5-6D0ED6360DA1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Keep aisles clear, wash equipment, put notebooks in desks, etc.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413E3-3142-4305-BBCB-6540FD2A504F}" type="slidenum">
              <a:rPr lang="en-US"/>
              <a:pPr/>
              <a:t>5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D7D427-4159-4F97-A129-601095959F5A}" type="slidenum">
              <a:rPr lang="en-US"/>
              <a:pPr/>
              <a:t>6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940945-215E-4F9D-B7EF-E046BA616567}" type="slidenum">
              <a:rPr lang="en-US"/>
              <a:pPr/>
              <a:t>7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1AC560-677C-416F-9076-5B9FB838856E}" type="slidenum">
              <a:rPr lang="en-US"/>
              <a:pPr/>
              <a:t>8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1AC560-677C-416F-9076-5B9FB838856E}" type="slidenum">
              <a:rPr lang="en-US"/>
              <a:pPr/>
              <a:t>9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pic>
        <p:nvPicPr>
          <p:cNvPr id="5" name="Picture 3" descr="A:\minispi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pic>
        <p:nvPicPr>
          <p:cNvPr id="7" name="Picture 5" descr="A:\minispir.GIF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11D0DB-93DE-41B9-B37C-444B74D4E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5AA3D-B42B-45BF-9947-4B557AB57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AD943-7EDC-4DA5-AFA1-2F9B82899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752600"/>
            <a:ext cx="762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2A2A3-8612-41E8-917B-25D75A277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9FF9C-3050-40FA-AA69-AF8EED990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FB0E4-6F7F-4A2C-9B60-65A17663E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98C9E-E1EF-448B-8923-273157880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BBEA9-AC45-4060-8166-2B43E5636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45A65-4C7B-4342-BE23-0778DAC1A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2B934-6CC2-44E1-9F4E-89D4DFE20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C3433-E5E5-49B0-AE37-39551EA32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A4CA7-3880-4896-9907-00E718D8A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89D7C-D506-4117-9E2E-D0428358B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Rectangle 37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172" name="Picture 42" descr="A:\minispir.GIF"/>
          <p:cNvPicPr>
            <a:picLocks noChangeAspect="1" noChangeArrowheads="1"/>
          </p:cNvPicPr>
          <p:nvPr/>
        </p:nvPicPr>
        <p:blipFill>
          <a:blip r:embed="rId15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3" descr="A:\minispir.GIF"/>
          <p:cNvPicPr>
            <a:picLocks noChangeAspect="1" noChangeArrowheads="1"/>
          </p:cNvPicPr>
          <p:nvPr/>
        </p:nvPicPr>
        <p:blipFill>
          <a:blip r:embed="rId15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5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9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B05A1E9-87B2-4C05-94F4-D4A684410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21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906D58"/>
                </a:solidFill>
              </a:rPr>
              <a:t>Safety In the Science Lab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2971800"/>
            <a:ext cx="4876800" cy="762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906D58"/>
                </a:solidFill>
              </a:rPr>
              <a:t>Rules and Symbols</a:t>
            </a:r>
          </a:p>
        </p:txBody>
      </p:sp>
      <p:sp>
        <p:nvSpPr>
          <p:cNvPr id="9220" name="AutoShape 5"/>
          <p:cNvSpPr>
            <a:spLocks noChangeArrowheads="1"/>
          </p:cNvSpPr>
          <p:nvPr/>
        </p:nvSpPr>
        <p:spPr bwMode="auto">
          <a:xfrm>
            <a:off x="4114800" y="3810000"/>
            <a:ext cx="1295400" cy="1295400"/>
          </a:xfrm>
          <a:prstGeom prst="plus">
            <a:avLst>
              <a:gd name="adj" fmla="val 36625"/>
            </a:avLst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447800" y="685800"/>
            <a:ext cx="711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Lab Safety: Everyone Is Responsible!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3412572" y="5410200"/>
            <a:ext cx="251094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2000" dirty="0" smtClean="0"/>
              <a:t>Worley </a:t>
            </a:r>
            <a:r>
              <a:rPr lang="en-US" sz="2000" dirty="0"/>
              <a:t>Middle School</a:t>
            </a:r>
          </a:p>
          <a:p>
            <a:pPr algn="ctr"/>
            <a:r>
              <a:rPr lang="en-US" sz="2000" dirty="0" smtClean="0"/>
              <a:t>2013-2014</a:t>
            </a:r>
            <a:endParaRPr lang="en-US" sz="2000" dirty="0"/>
          </a:p>
        </p:txBody>
      </p:sp>
      <p:pic>
        <p:nvPicPr>
          <p:cNvPr id="2765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00824A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6019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0" fill="hold"/>
                                        <p:tgtEl>
                                          <p:spTgt spid="276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4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7"/>
                </p:tgtEl>
              </p:cMediaNode>
            </p:audio>
          </p:childTnLst>
        </p:cTn>
      </p:par>
    </p:tnLst>
    <p:bldLst>
      <p:bldP spid="2765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What’s Wrong With This Picture?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2362200" y="1752600"/>
          <a:ext cx="4573588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orelPhotoPaint.Image.8" r:id="rId4" imgW="4407044" imgH="4467999" progId="">
                  <p:embed/>
                </p:oleObj>
              </mc:Choice>
              <mc:Fallback>
                <p:oleObj name="CorelPhotoPaint.Image.8" r:id="rId4" imgW="4407044" imgH="446799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752600"/>
                        <a:ext cx="4573588" cy="463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AutoShape 5"/>
          <p:cNvSpPr>
            <a:spLocks noChangeArrowheads="1"/>
          </p:cNvSpPr>
          <p:nvPr/>
        </p:nvSpPr>
        <p:spPr bwMode="auto">
          <a:xfrm>
            <a:off x="7467600" y="3429000"/>
            <a:ext cx="685800" cy="685800"/>
          </a:xfrm>
          <a:prstGeom prst="plus">
            <a:avLst>
              <a:gd name="adj" fmla="val 33773"/>
            </a:avLst>
          </a:prstGeom>
          <a:solidFill>
            <a:srgbClr val="FF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What’s Wrong With This Picture?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981200" y="1828800"/>
          <a:ext cx="59848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orelPhotoPaint.Image.8" r:id="rId4" imgW="19149206" imgH="13003175" progId="">
                  <p:embed/>
                </p:oleObj>
              </mc:Choice>
              <mc:Fallback>
                <p:oleObj name="CorelPhotoPaint.Image.8" r:id="rId4" imgW="19149206" imgH="1300317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828800"/>
                        <a:ext cx="598487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AutoShape 5"/>
          <p:cNvSpPr>
            <a:spLocks noChangeArrowheads="1"/>
          </p:cNvSpPr>
          <p:nvPr/>
        </p:nvSpPr>
        <p:spPr bwMode="auto">
          <a:xfrm>
            <a:off x="2133600" y="1981200"/>
            <a:ext cx="990600" cy="990600"/>
          </a:xfrm>
          <a:prstGeom prst="plus">
            <a:avLst>
              <a:gd name="adj" fmla="val 36625"/>
            </a:avLst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981200" y="2057400"/>
          <a:ext cx="60960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orelPhotoPaint.Image.8" r:id="rId4" imgW="18996825" imgH="12507937" progId="">
                  <p:embed/>
                </p:oleObj>
              </mc:Choice>
              <mc:Fallback>
                <p:oleObj name="CorelPhotoPaint.Image.8" r:id="rId4" imgW="18996825" imgH="12507937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057400"/>
                        <a:ext cx="60960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What’s Wrong With This Picture?</a:t>
            </a:r>
          </a:p>
        </p:txBody>
      </p:sp>
      <p:sp>
        <p:nvSpPr>
          <p:cNvPr id="6148" name="AutoShape 5"/>
          <p:cNvSpPr>
            <a:spLocks noChangeArrowheads="1"/>
          </p:cNvSpPr>
          <p:nvPr/>
        </p:nvSpPr>
        <p:spPr bwMode="auto">
          <a:xfrm>
            <a:off x="2057400" y="2133600"/>
            <a:ext cx="990600" cy="990600"/>
          </a:xfrm>
          <a:prstGeom prst="plus">
            <a:avLst>
              <a:gd name="adj" fmla="val 36625"/>
            </a:avLst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What’s Wrong With These Statements?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812925" y="1793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066800" y="1752600"/>
            <a:ext cx="762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1C4113"/>
                </a:solidFill>
                <a:cs typeface="Times New Roman" pitchFamily="18" charset="0"/>
              </a:rPr>
              <a:t>Avon says that his teacher is solely responsible for preventing laboratory accidents.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1C4113"/>
                </a:solidFill>
                <a:cs typeface="Times New Roman" pitchFamily="18" charset="0"/>
              </a:rPr>
              <a:t>Henry started the lab activity before reading it through completely.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1C4113"/>
                </a:solidFill>
                <a:cs typeface="Times New Roman" pitchFamily="18" charset="0"/>
              </a:rPr>
              <a:t>Van decided to do a lab activity that he read about in a library book before the teacher came into the classroom.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1C4113"/>
                </a:solidFill>
                <a:cs typeface="Times New Roman" pitchFamily="18" charset="0"/>
              </a:rPr>
              <a:t>Stephanie says that the safety goggles mess up her hair and give her raccoon eyes. She refuses to wear them.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1C4113"/>
                </a:solidFill>
                <a:cs typeface="Times New Roman" pitchFamily="18" charset="0"/>
              </a:rPr>
              <a:t>Barbie and Ken accidentally break a beaker full of some chemical. Instead of risking getting in trouble they quickly clean up the mess with paper towel and throw it in the garbage.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solidFill>
                <a:srgbClr val="1C4113"/>
              </a:solidFill>
              <a:cs typeface="Times New Roman" pitchFamily="18" charset="0"/>
            </a:endParaRP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219200" y="762000"/>
            <a:ext cx="762000" cy="762000"/>
          </a:xfrm>
          <a:prstGeom prst="plus">
            <a:avLst>
              <a:gd name="adj" fmla="val 36625"/>
            </a:avLst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To Do In An Emergency</a:t>
            </a: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7239000" y="2209800"/>
            <a:ext cx="914400" cy="838200"/>
          </a:xfrm>
          <a:prstGeom prst="plus">
            <a:avLst>
              <a:gd name="adj" fmla="val 33773"/>
            </a:avLst>
          </a:prstGeom>
          <a:solidFill>
            <a:srgbClr val="FF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143000" y="1752600"/>
            <a:ext cx="757713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60502"/>
                </a:solidFill>
              </a:rPr>
              <a:t>If there is a fire or fire alarm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060502"/>
                </a:solidFill>
              </a:rPr>
              <a:t> Quietly get up and push in your chair.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060502"/>
                </a:solidFill>
              </a:rPr>
              <a:t> Walk toward the </a:t>
            </a:r>
            <a:r>
              <a:rPr lang="en-US" u="sng" dirty="0">
                <a:solidFill>
                  <a:srgbClr val="060502"/>
                </a:solidFill>
              </a:rPr>
              <a:t>outside </a:t>
            </a:r>
            <a:r>
              <a:rPr lang="en-US" dirty="0">
                <a:solidFill>
                  <a:srgbClr val="060502"/>
                </a:solidFill>
              </a:rPr>
              <a:t>classroom door.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060502"/>
                </a:solidFill>
              </a:rPr>
              <a:t> </a:t>
            </a:r>
            <a:r>
              <a:rPr lang="en-US" u="sng" dirty="0">
                <a:solidFill>
                  <a:srgbClr val="060502"/>
                </a:solidFill>
              </a:rPr>
              <a:t>Walk</a:t>
            </a:r>
            <a:r>
              <a:rPr lang="en-US" dirty="0">
                <a:solidFill>
                  <a:srgbClr val="060502"/>
                </a:solidFill>
              </a:rPr>
              <a:t> </a:t>
            </a:r>
            <a:r>
              <a:rPr lang="en-US" dirty="0" smtClean="0">
                <a:solidFill>
                  <a:srgbClr val="060502"/>
                </a:solidFill>
              </a:rPr>
              <a:t>across the drive to the field.</a:t>
            </a:r>
            <a:endParaRPr lang="en-US" dirty="0">
              <a:solidFill>
                <a:srgbClr val="060502"/>
              </a:solidFill>
            </a:endParaRPr>
          </a:p>
          <a:p>
            <a:pPr lvl="1">
              <a:buFontTx/>
              <a:buChar char="•"/>
            </a:pPr>
            <a:r>
              <a:rPr lang="en-US" dirty="0">
                <a:solidFill>
                  <a:srgbClr val="060502"/>
                </a:solidFill>
              </a:rPr>
              <a:t> Quickly line up.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060502"/>
                </a:solidFill>
              </a:rPr>
              <a:t> Remain in line until the drill is over.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060502"/>
                </a:solidFill>
              </a:rPr>
              <a:t> Remain silent throughout the entire alarm so that all people can hear important directions.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981200" y="6019800"/>
            <a:ext cx="5572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Lab Safety: Everyone Is Responsible!</a:t>
            </a:r>
          </a:p>
        </p:txBody>
      </p:sp>
      <p:pic>
        <p:nvPicPr>
          <p:cNvPr id="4403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778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609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6" fill="hold"/>
                                        <p:tgtEl>
                                          <p:spTgt spid="440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9"/>
                </p:tgtEl>
              </p:cMediaNode>
            </p:audio>
          </p:childTnLst>
        </p:cTn>
      </p:par>
    </p:tnLst>
    <p:bldLst>
      <p:bldP spid="4403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Any Questions?</a:t>
            </a:r>
          </a:p>
        </p:txBody>
      </p:sp>
      <p:pic>
        <p:nvPicPr>
          <p:cNvPr id="16387" name="Picture 3" descr="E:\kristin\critical\Inetpub\kristin\img\calvin lab safet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828800"/>
            <a:ext cx="1085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219200" y="3505200"/>
            <a:ext cx="73152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E81808"/>
                </a:solidFill>
              </a:rPr>
              <a:t>REMEMBER:</a:t>
            </a:r>
          </a:p>
          <a:p>
            <a:pPr>
              <a:buFontTx/>
              <a:buChar char="•"/>
            </a:pPr>
            <a:r>
              <a:rPr lang="en-US" sz="2800" dirty="0">
                <a:solidFill>
                  <a:srgbClr val="060502"/>
                </a:solidFill>
              </a:rPr>
              <a:t> Carefully read through the entire safety contract and sign.</a:t>
            </a:r>
          </a:p>
          <a:p>
            <a:pPr>
              <a:buFontTx/>
              <a:buChar char="•"/>
            </a:pPr>
            <a:r>
              <a:rPr lang="en-US" sz="2800" dirty="0">
                <a:solidFill>
                  <a:srgbClr val="060502"/>
                </a:solidFill>
              </a:rPr>
              <a:t> Have your parents read and sign your safety contract.</a:t>
            </a:r>
          </a:p>
          <a:p>
            <a:pPr>
              <a:buFontTx/>
              <a:buChar char="•"/>
            </a:pPr>
            <a:r>
              <a:rPr lang="en-US" sz="2800" dirty="0">
                <a:solidFill>
                  <a:srgbClr val="060502"/>
                </a:solidFill>
              </a:rPr>
              <a:t> Study for the safety </a:t>
            </a:r>
            <a:r>
              <a:rPr lang="en-US" sz="2800" dirty="0" smtClean="0">
                <a:solidFill>
                  <a:srgbClr val="060502"/>
                </a:solidFill>
              </a:rPr>
              <a:t>check </a:t>
            </a:r>
            <a:r>
              <a:rPr lang="en-US" sz="2800" dirty="0">
                <a:solidFill>
                  <a:srgbClr val="060502"/>
                </a:solidFill>
              </a:rPr>
              <a:t>later this week!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906D58"/>
                </a:solidFill>
              </a:rPr>
              <a:t>Safety First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cs typeface="Times New Roman" pitchFamily="18" charset="0"/>
              </a:rPr>
              <a:t>Science is a hands-on laboratory class.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cs typeface="Times New Roman" pitchFamily="18" charset="0"/>
              </a:rPr>
              <a:t>You will be doing many laboratory activities, which require the use of hazardous chemicals and expensive lab equipment.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cs typeface="Times New Roman" pitchFamily="18" charset="0"/>
              </a:rPr>
              <a:t>Safety in the science classroom is the #1 priority.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cs typeface="Times New Roman" pitchFamily="18" charset="0"/>
              </a:rPr>
              <a:t>To ensure a safe science classroom, a list of rules has been developed and provided to you in your student safety contract.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cs typeface="Times New Roman" pitchFamily="18" charset="0"/>
              </a:rPr>
              <a:t>These rules must be followed at all times.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cs typeface="Times New Roman" pitchFamily="18" charset="0"/>
              </a:rPr>
              <a:t>A signed lab safety contract is required to participate in labs.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524000" y="533400"/>
            <a:ext cx="906463" cy="884238"/>
          </a:xfrm>
          <a:prstGeom prst="plus">
            <a:avLst>
              <a:gd name="adj" fmla="val 33773"/>
            </a:avLst>
          </a:prstGeom>
          <a:solidFill>
            <a:srgbClr val="FF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General Safety Guidelines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620000" cy="1066800"/>
          </a:xfrm>
        </p:spPr>
        <p:txBody>
          <a:bodyPr/>
          <a:lstStyle/>
          <a:p>
            <a:pPr eaLnBrk="1" hangingPunct="1"/>
            <a:r>
              <a:rPr lang="en-US" smtClean="0"/>
              <a:t>Be Responsible at All Times. No horseplay, practical jokes, pranks, etc.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9700" name="Rectangle 1028"/>
          <p:cNvSpPr>
            <a:spLocks noChangeArrowheads="1"/>
          </p:cNvSpPr>
          <p:nvPr/>
        </p:nvSpPr>
        <p:spPr bwMode="auto">
          <a:xfrm>
            <a:off x="1143000" y="2971800"/>
            <a:ext cx="762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Follow </a:t>
            </a:r>
            <a:r>
              <a:rPr lang="en-US" sz="2800" u="sng"/>
              <a:t>all</a:t>
            </a:r>
            <a:r>
              <a:rPr lang="en-US" sz="2800"/>
              <a:t> instructions carefully.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sp>
        <p:nvSpPr>
          <p:cNvPr id="29701" name="Rectangle 1029"/>
          <p:cNvSpPr>
            <a:spLocks noChangeArrowheads="1"/>
          </p:cNvSpPr>
          <p:nvPr/>
        </p:nvSpPr>
        <p:spPr bwMode="auto">
          <a:xfrm>
            <a:off x="1143000" y="37338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Do not play with lab equipment until instructed to do so.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sp>
        <p:nvSpPr>
          <p:cNvPr id="29702" name="Rectangle 1030"/>
          <p:cNvSpPr>
            <a:spLocks noChangeArrowheads="1"/>
          </p:cNvSpPr>
          <p:nvPr/>
        </p:nvSpPr>
        <p:spPr bwMode="auto">
          <a:xfrm>
            <a:off x="1219200" y="47244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Food, drink, and gum are not allowed in the science classroom.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/>
          </a:p>
        </p:txBody>
      </p:sp>
      <p:sp>
        <p:nvSpPr>
          <p:cNvPr id="11271" name="AutoShape 1032"/>
          <p:cNvSpPr>
            <a:spLocks noChangeArrowheads="1"/>
          </p:cNvSpPr>
          <p:nvPr/>
        </p:nvSpPr>
        <p:spPr bwMode="auto">
          <a:xfrm>
            <a:off x="1143000" y="457200"/>
            <a:ext cx="762000" cy="762000"/>
          </a:xfrm>
          <a:prstGeom prst="plus">
            <a:avLst>
              <a:gd name="adj" fmla="val 36625"/>
            </a:avLst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Rectangle 1033"/>
          <p:cNvSpPr>
            <a:spLocks noChangeArrowheads="1"/>
          </p:cNvSpPr>
          <p:nvPr/>
        </p:nvSpPr>
        <p:spPr bwMode="auto">
          <a:xfrm>
            <a:off x="1371600" y="5715000"/>
            <a:ext cx="711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Lab Safety: Everyone Is Responsible!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  <p:bldP spid="29700" grpId="0" autoUpdateAnimBg="0"/>
      <p:bldP spid="29701" grpId="0" autoUpdateAnimBg="0"/>
      <p:bldP spid="2970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  General Safety Guidelines</a:t>
            </a:r>
          </a:p>
        </p:txBody>
      </p:sp>
      <p:sp>
        <p:nvSpPr>
          <p:cNvPr id="12291" name="AutoShape 5"/>
          <p:cNvSpPr>
            <a:spLocks noChangeArrowheads="1"/>
          </p:cNvSpPr>
          <p:nvPr/>
        </p:nvSpPr>
        <p:spPr bwMode="auto">
          <a:xfrm>
            <a:off x="1143000" y="457200"/>
            <a:ext cx="762000" cy="762000"/>
          </a:xfrm>
          <a:prstGeom prst="plus">
            <a:avLst>
              <a:gd name="adj" fmla="val 36625"/>
            </a:avLst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620000" cy="609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Keep the science room clean and organized.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1371600" y="5715000"/>
            <a:ext cx="711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Lab Safety: Everyone Is Responsible!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143000" y="24384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Notify the teacher </a:t>
            </a:r>
            <a:r>
              <a:rPr lang="en-US" sz="2800" u="sng">
                <a:solidFill>
                  <a:srgbClr val="E81808"/>
                </a:solidFill>
              </a:rPr>
              <a:t>immediately</a:t>
            </a:r>
            <a:r>
              <a:rPr lang="en-US" sz="2800"/>
              <a:t> of any accidents or unsafe conditions in the science classroom!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143000" y="35052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Wash your hands with soap and water after experiments.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Never enter chemical storeroom without teacher supervision.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Never work alone.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uild="p" autoUpdateAnimBg="0"/>
      <p:bldP spid="33800" grpId="0" autoUpdateAnimBg="0"/>
      <p:bldP spid="3380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2667000" y="1676400"/>
            <a:ext cx="6096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000"/>
              <a:t> Wear safety goggles when working with chemicals, flames, or heating devices.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/>
              <a:t> If a chemical gets in your eye, flush in water for 15 minutes and notify the teacher.</a:t>
            </a:r>
          </a:p>
          <a:p>
            <a:endParaRPr lang="en-US"/>
          </a:p>
        </p:txBody>
      </p:sp>
      <p:sp>
        <p:nvSpPr>
          <p:cNvPr id="1030" name="Rectangle 18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20000" cy="685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Safety Symbols</a:t>
            </a:r>
          </a:p>
        </p:txBody>
      </p:sp>
      <p:sp>
        <p:nvSpPr>
          <p:cNvPr id="1031" name="AutoShape 19"/>
          <p:cNvSpPr>
            <a:spLocks noChangeArrowheads="1"/>
          </p:cNvSpPr>
          <p:nvPr/>
        </p:nvSpPr>
        <p:spPr bwMode="auto">
          <a:xfrm>
            <a:off x="7315200" y="533400"/>
            <a:ext cx="685800" cy="685800"/>
          </a:xfrm>
          <a:prstGeom prst="plus">
            <a:avLst>
              <a:gd name="adj" fmla="val 33773"/>
            </a:avLst>
          </a:prstGeom>
          <a:solidFill>
            <a:srgbClr val="FF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" name="Rectangle 20"/>
          <p:cNvSpPr>
            <a:spLocks noChangeArrowheads="1"/>
          </p:cNvSpPr>
          <p:nvPr/>
        </p:nvSpPr>
        <p:spPr bwMode="auto">
          <a:xfrm>
            <a:off x="1219200" y="11430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Eye Protection</a:t>
            </a:r>
          </a:p>
        </p:txBody>
      </p:sp>
      <p:graphicFrame>
        <p:nvGraphicFramePr>
          <p:cNvPr id="1026" name="Object 21"/>
          <p:cNvGraphicFramePr>
            <a:graphicFrameLocks noChangeAspect="1"/>
          </p:cNvGraphicFramePr>
          <p:nvPr/>
        </p:nvGraphicFramePr>
        <p:xfrm>
          <a:off x="1676400" y="1752600"/>
          <a:ext cx="9144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orelPhotoPaint.Image.8" r:id="rId4" imgW="1816458" imgH="1743017" progId="">
                  <p:embed/>
                </p:oleObj>
              </mc:Choice>
              <mc:Fallback>
                <p:oleObj name="CorelPhotoPaint.Image.8" r:id="rId4" imgW="1816458" imgH="1743017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752600"/>
                        <a:ext cx="914400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22"/>
          <p:cNvSpPr>
            <a:spLocks noChangeArrowheads="1"/>
          </p:cNvSpPr>
          <p:nvPr/>
        </p:nvSpPr>
        <p:spPr bwMode="auto">
          <a:xfrm>
            <a:off x="1143000" y="3048000"/>
            <a:ext cx="2187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Sharp Objects</a:t>
            </a:r>
          </a:p>
        </p:txBody>
      </p:sp>
      <p:graphicFrame>
        <p:nvGraphicFramePr>
          <p:cNvPr id="1027" name="Object 23"/>
          <p:cNvGraphicFramePr>
            <a:graphicFrameLocks noChangeAspect="1"/>
          </p:cNvGraphicFramePr>
          <p:nvPr/>
        </p:nvGraphicFramePr>
        <p:xfrm>
          <a:off x="1600200" y="3657600"/>
          <a:ext cx="8382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orelPhotoPaint.Image.8" r:id="rId6" imgW="1944463" imgH="1877413" progId="">
                  <p:embed/>
                </p:oleObj>
              </mc:Choice>
              <mc:Fallback>
                <p:oleObj name="CorelPhotoPaint.Image.8" r:id="rId6" imgW="1944463" imgH="1877413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657600"/>
                        <a:ext cx="8382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2971800" y="3505200"/>
            <a:ext cx="5562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When using knifes or other sharp objects always walk with the points facing down. </a:t>
            </a:r>
          </a:p>
          <a:p>
            <a:pPr>
              <a:buFontTx/>
              <a:buChar char="•"/>
            </a:pPr>
            <a:r>
              <a:rPr lang="en-US" sz="2000"/>
              <a:t> Cut away from fingers and body.</a:t>
            </a:r>
          </a:p>
        </p:txBody>
      </p:sp>
      <p:graphicFrame>
        <p:nvGraphicFramePr>
          <p:cNvPr id="1028" name="Object 25"/>
          <p:cNvGraphicFramePr>
            <a:graphicFrameLocks noChangeAspect="1"/>
          </p:cNvGraphicFramePr>
          <p:nvPr/>
        </p:nvGraphicFramePr>
        <p:xfrm>
          <a:off x="1676400" y="5257800"/>
          <a:ext cx="9207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orelPhotoPaint.Image.8" r:id="rId8" imgW="1231290" imgH="1158144" progId="">
                  <p:embed/>
                </p:oleObj>
              </mc:Choice>
              <mc:Fallback>
                <p:oleObj name="CorelPhotoPaint.Image.8" r:id="rId8" imgW="1231290" imgH="1158144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257800"/>
                        <a:ext cx="92075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Rectangle 26"/>
          <p:cNvSpPr>
            <a:spLocks noChangeArrowheads="1"/>
          </p:cNvSpPr>
          <p:nvPr/>
        </p:nvSpPr>
        <p:spPr bwMode="auto">
          <a:xfrm>
            <a:off x="1295400" y="4648200"/>
            <a:ext cx="254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Electrical Safety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2971800" y="5105400"/>
            <a:ext cx="5638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 Do not place a cord where someone can trip over it.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 Never use electricity around water.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 Unplug all equipment before leaving the room.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3" grpId="0" autoUpdateAnimBg="0"/>
      <p:bldP spid="45080" grpId="0" autoUpdateAnimBg="0"/>
      <p:bldP spid="4508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20000" cy="6096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Safety Symbols</a:t>
            </a:r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7315200" y="533400"/>
            <a:ext cx="685800" cy="685800"/>
          </a:xfrm>
          <a:prstGeom prst="plus">
            <a:avLst>
              <a:gd name="adj" fmla="val 33773"/>
            </a:avLst>
          </a:prstGeom>
          <a:solidFill>
            <a:srgbClr val="FF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1219200" y="1066800"/>
            <a:ext cx="2246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Animal Safety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1524000" y="1676400"/>
          <a:ext cx="10398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orelPhotoPaint.Image.8" r:id="rId4" imgW="1621402" imgH="1663789" progId="">
                  <p:embed/>
                </p:oleObj>
              </mc:Choice>
              <mc:Fallback>
                <p:oleObj name="CorelPhotoPaint.Image.8" r:id="rId4" imgW="1621402" imgH="1663789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76400"/>
                        <a:ext cx="103981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3048000" y="1600200"/>
            <a:ext cx="5638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 Only handle living organisms with teacher permission.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 Always treat living organisms humanely.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 Wash your hands after handling animals.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295400" y="3352800"/>
            <a:ext cx="2305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/>
              <a:t>Heating Safety</a:t>
            </a:r>
          </a:p>
        </p:txBody>
      </p:sp>
      <p:graphicFrame>
        <p:nvGraphicFramePr>
          <p:cNvPr id="2051" name="Object 9"/>
          <p:cNvGraphicFramePr>
            <a:graphicFrameLocks noChangeAspect="1"/>
          </p:cNvGraphicFramePr>
          <p:nvPr/>
        </p:nvGraphicFramePr>
        <p:xfrm>
          <a:off x="1752600" y="3962400"/>
          <a:ext cx="10668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orelPhotoPaint.Image.8" r:id="rId6" imgW="1127476" imgH="1078903" progId="">
                  <p:embed/>
                </p:oleObj>
              </mc:Choice>
              <mc:Fallback>
                <p:oleObj name="CorelPhotoPaint.Image.8" r:id="rId6" imgW="1127476" imgH="1078903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962400"/>
                        <a:ext cx="106680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3048000" y="3962400"/>
            <a:ext cx="54102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 Tie back hair and loose clothes when working with open flames.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 Never look into a container as you are heating it.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 Heated metal and glass looks cool, use tongs or gloves before handling.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 Never leave a heat source unattended.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 autoUpdateAnimBg="0"/>
      <p:bldP spid="4609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20000" cy="6096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Safety Symbols</a:t>
            </a:r>
          </a:p>
        </p:txBody>
      </p:sp>
      <p:sp>
        <p:nvSpPr>
          <p:cNvPr id="3078" name="AutoShape 4"/>
          <p:cNvSpPr>
            <a:spLocks noChangeArrowheads="1"/>
          </p:cNvSpPr>
          <p:nvPr/>
        </p:nvSpPr>
        <p:spPr bwMode="auto">
          <a:xfrm>
            <a:off x="7315200" y="533400"/>
            <a:ext cx="685800" cy="685800"/>
          </a:xfrm>
          <a:prstGeom prst="plus">
            <a:avLst>
              <a:gd name="adj" fmla="val 33773"/>
            </a:avLst>
          </a:prstGeom>
          <a:solidFill>
            <a:srgbClr val="FF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1066800" y="1066800"/>
            <a:ext cx="254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Chemical Safety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1295400" y="1676400"/>
          <a:ext cx="9906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orelPhotoPaint.Image.8" r:id="rId4" imgW="1158144" imgH="1139665" progId="">
                  <p:embed/>
                </p:oleObj>
              </mc:Choice>
              <mc:Fallback>
                <p:oleObj name="CorelPhotoPaint.Image.8" r:id="rId4" imgW="1158144" imgH="1139665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76400"/>
                        <a:ext cx="9906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2590800" y="1676400"/>
            <a:ext cx="6172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 Read all labels twice before removing a chemical from the container.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 Never touch, taste, or smell a chemical unless instructed by the teacher.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 Transfer chemicals carefully!</a:t>
            </a:r>
          </a:p>
        </p:txBody>
      </p:sp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1371600" y="4038600"/>
          <a:ext cx="9906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orelPhotoPaint.Image.8" r:id="rId6" imgW="1182526" imgH="1127476" progId="">
                  <p:embed/>
                </p:oleObj>
              </mc:Choice>
              <mc:Fallback>
                <p:oleObj name="CorelPhotoPaint.Image.8" r:id="rId6" imgW="1182526" imgH="1127476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038600"/>
                        <a:ext cx="990600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143000" y="3581400"/>
            <a:ext cx="1951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Hand Safety</a:t>
            </a: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2590800" y="3886200"/>
            <a:ext cx="5943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 If a chemical spills on your skin, notify the teacher and rinse with water for 15 minutes</a:t>
            </a:r>
            <a:r>
              <a:rPr lang="en-US" sz="2000" dirty="0" smtClean="0"/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Do not pick up broken glass. </a:t>
            </a:r>
            <a:endParaRPr lang="en-US" sz="2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 Carry glassware carefully.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219200" y="5257800"/>
            <a:ext cx="1911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Plant Safety</a:t>
            </a:r>
          </a:p>
        </p:txBody>
      </p:sp>
      <p:graphicFrame>
        <p:nvGraphicFramePr>
          <p:cNvPr id="3076" name="Object 12"/>
          <p:cNvGraphicFramePr>
            <a:graphicFrameLocks noChangeAspect="1"/>
          </p:cNvGraphicFramePr>
          <p:nvPr/>
        </p:nvGraphicFramePr>
        <p:xfrm>
          <a:off x="1600200" y="5715000"/>
          <a:ext cx="8382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orelPhotoPaint.Image.8" r:id="rId8" imgW="1188421" imgH="1145953" progId="">
                  <p:embed/>
                </p:oleObj>
              </mc:Choice>
              <mc:Fallback>
                <p:oleObj name="CorelPhotoPaint.Image.8" r:id="rId8" imgW="1188421" imgH="1145953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715000"/>
                        <a:ext cx="8382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3124200" y="5638800"/>
            <a:ext cx="5257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 Do not eat any plants in lab.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 Wash your hands after handling plants.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 autoUpdateAnimBg="0"/>
      <p:bldP spid="47114" grpId="0" autoUpdateAnimBg="0"/>
      <p:bldP spid="4711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Safety Equipment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6200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Fire Blanket – </a:t>
            </a:r>
            <a:r>
              <a:rPr lang="en-US" dirty="0" smtClean="0"/>
              <a:t>On top shel</a:t>
            </a:r>
            <a:r>
              <a:rPr lang="en-US" dirty="0" smtClean="0"/>
              <a:t>f of safety shower</a:t>
            </a:r>
            <a:endParaRPr lang="en-US" dirty="0" smtClean="0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1219200" y="533400"/>
            <a:ext cx="838200" cy="762000"/>
          </a:xfrm>
          <a:prstGeom prst="plus">
            <a:avLst>
              <a:gd name="adj" fmla="val 36625"/>
            </a:avLst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17" name="Picture 5" descr="C:\Documents and Settings\Administrator\Application Data\Microsoft\Media Catalog\Downloaded Clips\cl47\j01781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57200"/>
            <a:ext cx="164623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066800" y="25908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Fire Extinguisher – </a:t>
            </a:r>
            <a:r>
              <a:rPr lang="en-US" sz="3200" dirty="0" smtClean="0"/>
              <a:t>Front of Classroom</a:t>
            </a:r>
            <a:endParaRPr lang="en-US" sz="3200" dirty="0"/>
          </a:p>
          <a:p>
            <a:pPr marL="342900" indent="-342900">
              <a:spcBef>
                <a:spcPct val="20000"/>
              </a:spcBef>
            </a:pPr>
            <a:endParaRPr lang="en-US" sz="3200" dirty="0"/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1355725" y="3851275"/>
            <a:ext cx="595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1219200" y="3657600"/>
            <a:ext cx="777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/>
              <a:t>To operate the fire extinguisher remember </a:t>
            </a:r>
            <a:r>
              <a:rPr lang="en-US">
                <a:solidFill>
                  <a:srgbClr val="FF0000"/>
                </a:solidFill>
              </a:rPr>
              <a:t>P-A-S-S</a:t>
            </a:r>
          </a:p>
          <a:p>
            <a:pPr marL="342900" indent="-342900">
              <a:spcBef>
                <a:spcPct val="20000"/>
              </a:spcBef>
            </a:pPr>
            <a:r>
              <a:rPr lang="en-US"/>
              <a:t>	</a:t>
            </a:r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/>
              <a:t>- Pull the Pin</a:t>
            </a:r>
          </a:p>
          <a:p>
            <a:pPr marL="342900" indent="-342900">
              <a:spcBef>
                <a:spcPct val="20000"/>
              </a:spcBef>
            </a:pPr>
            <a:r>
              <a:rPr lang="en-US"/>
              <a:t>	</a:t>
            </a:r>
            <a:r>
              <a:rPr lang="en-US">
                <a:solidFill>
                  <a:srgbClr val="FF0000"/>
                </a:solidFill>
              </a:rPr>
              <a:t>A</a:t>
            </a:r>
            <a:r>
              <a:rPr lang="en-US"/>
              <a:t>-Aim the hose at the base of the fire from 5-6  feet away.</a:t>
            </a:r>
          </a:p>
          <a:p>
            <a:pPr marL="342900" indent="-342900">
              <a:spcBef>
                <a:spcPct val="20000"/>
              </a:spcBef>
            </a:pPr>
            <a:r>
              <a:rPr lang="en-US"/>
              <a:t>	</a:t>
            </a: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/>
              <a:t>-Squeeze the handle.</a:t>
            </a:r>
          </a:p>
          <a:p>
            <a:pPr marL="342900" indent="-342900">
              <a:spcBef>
                <a:spcPct val="20000"/>
              </a:spcBef>
            </a:pPr>
            <a:r>
              <a:rPr lang="en-US"/>
              <a:t>	</a:t>
            </a: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/>
              <a:t>-Sweep the hose back and forth across the fire.</a:t>
            </a:r>
          </a:p>
          <a:p>
            <a:pPr marL="342900" indent="-342900">
              <a:spcBef>
                <a:spcPct val="20000"/>
              </a:spcBef>
            </a:pPr>
            <a:endParaRPr lang="en-US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3200400" y="5943600"/>
            <a:ext cx="5081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81808"/>
                </a:solidFill>
              </a:rPr>
              <a:t>REMEMBER: Stop, Drop, &amp; Roll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1219200" y="5943600"/>
            <a:ext cx="1438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60502"/>
                </a:solidFill>
              </a:rPr>
              <a:t>On Fire?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  <p:bldP spid="37894" grpId="0" autoUpdateAnimBg="0"/>
      <p:bldP spid="37897" grpId="0" autoUpdateAnimBg="0"/>
      <p:bldP spid="37899" grpId="0" autoUpdateAnimBg="0"/>
      <p:bldP spid="3790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Safety Equipment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1219200" y="533400"/>
            <a:ext cx="838200" cy="762000"/>
          </a:xfrm>
          <a:prstGeom prst="plus">
            <a:avLst>
              <a:gd name="adj" fmla="val 36625"/>
            </a:avLst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17" name="Picture 5" descr="C:\Documents and Settings\Administrator\Application Data\Microsoft\Media Catalog\Downloaded Clips\cl47\j01781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57200"/>
            <a:ext cx="164623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143000" y="1752599"/>
            <a:ext cx="7620000" cy="43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3200" dirty="0" smtClean="0"/>
              <a:t>Safety Shower – </a:t>
            </a:r>
            <a:r>
              <a:rPr lang="en-US" sz="3200" dirty="0"/>
              <a:t>Front Right Corner of Classroom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/>
              <a:t>Eye Wash Station – </a:t>
            </a:r>
            <a:r>
              <a:rPr lang="en-US" sz="3200" dirty="0" smtClean="0"/>
              <a:t>attached to Safety Shower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/>
              <a:t>First Aid Kit – </a:t>
            </a:r>
            <a:r>
              <a:rPr lang="en-US" sz="3200" dirty="0" smtClean="0"/>
              <a:t>On top shelf of safety shower</a:t>
            </a:r>
            <a:endParaRPr lang="en-US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/>
              <a:t>Biohazard Kit – On top shelf of safety </a:t>
            </a:r>
            <a:r>
              <a:rPr lang="en-US" sz="3200" dirty="0" smtClean="0"/>
              <a:t>shower</a:t>
            </a:r>
            <a:endParaRPr lang="en-US" sz="3200" dirty="0"/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/>
          </a:p>
          <a:p>
            <a:pPr>
              <a:spcBef>
                <a:spcPct val="20000"/>
              </a:spcBef>
            </a:pPr>
            <a:endParaRPr lang="en-US" sz="32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utoUpdateAnimBg="0"/>
    </p:bldLst>
  </p:timing>
</p:sld>
</file>

<file path=ppt/theme/theme1.xml><?xml version="1.0" encoding="utf-8"?>
<a:theme xmlns:a="http://schemas.openxmlformats.org/drawingml/2006/main" name="Notebook">
  <a:themeElements>
    <a:clrScheme name="">
      <a:dk1>
        <a:srgbClr val="6E622E"/>
      </a:dk1>
      <a:lt1>
        <a:srgbClr val="FEFDE3"/>
      </a:lt1>
      <a:dk2>
        <a:srgbClr val="6E622E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5D5326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Words>849</Words>
  <Application>Microsoft Office PowerPoint</Application>
  <PresentationFormat>On-screen Show (4:3)</PresentationFormat>
  <Paragraphs>115</Paragraphs>
  <Slides>15</Slides>
  <Notes>15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Notebook</vt:lpstr>
      <vt:lpstr>CorelPhotoPaint.Image.8</vt:lpstr>
      <vt:lpstr>Safety In the Science Lab</vt:lpstr>
      <vt:lpstr>Safety First</vt:lpstr>
      <vt:lpstr>  General Safety Guidelines</vt:lpstr>
      <vt:lpstr>  General Safety Guidelines</vt:lpstr>
      <vt:lpstr>Safety Symbols</vt:lpstr>
      <vt:lpstr>Safety Symbols</vt:lpstr>
      <vt:lpstr>Safety Symbols</vt:lpstr>
      <vt:lpstr>Safety Equipment</vt:lpstr>
      <vt:lpstr>Safety Equipment</vt:lpstr>
      <vt:lpstr>What’s Wrong With This Picture?</vt:lpstr>
      <vt:lpstr>What’s Wrong With This Picture?</vt:lpstr>
      <vt:lpstr>What’s Wrong With This Picture?</vt:lpstr>
      <vt:lpstr>What’s Wrong With These Statements?</vt:lpstr>
      <vt:lpstr>What To Do In An Emergency</vt:lpstr>
      <vt:lpstr>Any Questions?</vt:lpstr>
    </vt:vector>
  </TitlesOfParts>
  <Company>PBCS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In the Science Lab</dc:title>
  <dc:creator>Page</dc:creator>
  <cp:lastModifiedBy>Windows User</cp:lastModifiedBy>
  <cp:revision>18</cp:revision>
  <cp:lastPrinted>2015-08-21T15:11:59Z</cp:lastPrinted>
  <dcterms:created xsi:type="dcterms:W3CDTF">2002-09-02T17:56:33Z</dcterms:created>
  <dcterms:modified xsi:type="dcterms:W3CDTF">2015-08-21T15:12:51Z</dcterms:modified>
</cp:coreProperties>
</file>