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0" r:id="rId2"/>
    <p:sldId id="271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B0A34-0576-4B3F-9622-D60CD261C7F5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C6B25-2D70-48CD-BE73-152FB3741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5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7F61D-4FFA-46C0-8315-B60F9CCAC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E484-DDAC-4F5E-807D-4487789296C3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E6B6-5B0D-48CB-B9A3-28AC382B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1336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09800" y="3048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Physical vs. Chemical Changes in Digestion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0" y="9906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Physical Change?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2286000" y="914400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 change that occurs that does not change the identity of the substance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0" y="33528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a Chemical Change?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1676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* Evidence of a physical change</a:t>
            </a:r>
          </a:p>
          <a:p>
            <a:r>
              <a:rPr lang="en-US" dirty="0"/>
              <a:t> </a:t>
            </a:r>
            <a:r>
              <a:rPr lang="en-US" dirty="0" smtClean="0"/>
              <a:t>	- Change in shape</a:t>
            </a:r>
            <a:endParaRPr lang="en-US" sz="2800" dirty="0"/>
          </a:p>
          <a:p>
            <a:r>
              <a:rPr lang="en-US" dirty="0" smtClean="0"/>
              <a:t>	- Change in size</a:t>
            </a:r>
          </a:p>
          <a:p>
            <a:r>
              <a:rPr lang="en-US" dirty="0"/>
              <a:t>	</a:t>
            </a:r>
            <a:r>
              <a:rPr lang="en-US" dirty="0" smtClean="0"/>
              <a:t>- Change in mass</a:t>
            </a:r>
          </a:p>
          <a:p>
            <a:r>
              <a:rPr lang="en-US" dirty="0"/>
              <a:t>	</a:t>
            </a:r>
            <a:r>
              <a:rPr lang="en-US" dirty="0" smtClean="0"/>
              <a:t>- Change in the state matter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3429000"/>
            <a:ext cx="6781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changes that alter the substance to form a new substance with NEW properties. It is NOT easily reversible:</a:t>
            </a:r>
          </a:p>
          <a:p>
            <a:r>
              <a:rPr lang="en-US" dirty="0" smtClean="0"/>
              <a:t>	* Evidence of a chemical change</a:t>
            </a:r>
          </a:p>
          <a:p>
            <a:r>
              <a:rPr lang="en-US" dirty="0"/>
              <a:t>		</a:t>
            </a:r>
            <a:r>
              <a:rPr lang="en-US" dirty="0" smtClean="0"/>
              <a:t>- Unexpected color change</a:t>
            </a:r>
          </a:p>
          <a:p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/>
              <a:t>O</a:t>
            </a:r>
            <a:r>
              <a:rPr lang="en-US" dirty="0" smtClean="0"/>
              <a:t>dor</a:t>
            </a:r>
          </a:p>
          <a:p>
            <a:pPr lvl="1"/>
            <a:r>
              <a:rPr lang="en-US" dirty="0" smtClean="0"/>
              <a:t>		- Release of heat, light, or sound</a:t>
            </a:r>
          </a:p>
          <a:p>
            <a:pPr lvl="1"/>
            <a:r>
              <a:rPr lang="en-US" dirty="0" smtClean="0"/>
              <a:t>		- Produces gas or water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/>
              <a:t>F</a:t>
            </a:r>
            <a:r>
              <a:rPr lang="en-US" dirty="0" smtClean="0"/>
              <a:t>ormation of a solid</a:t>
            </a:r>
          </a:p>
          <a:p>
            <a:pPr lvl="1"/>
            <a:r>
              <a:rPr lang="en-US" dirty="0" smtClean="0"/>
              <a:t>		- NEW substance, with NEW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13360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990600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What is the purpose of the Digestive system?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9144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Breaks down food into substances that cells can absorb and use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26670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How is food digested?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26670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Breaking down of food into smaller pieces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The mixing of food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Movement through the digestive tract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Chemical</a:t>
            </a:r>
            <a:r>
              <a:rPr lang="en-US" sz="2000" dirty="0" smtClean="0"/>
              <a:t>  and </a:t>
            </a:r>
            <a:r>
              <a:rPr lang="en-US" sz="2000" dirty="0" smtClean="0">
                <a:solidFill>
                  <a:srgbClr val="FF0000"/>
                </a:solidFill>
              </a:rPr>
              <a:t>mechanical</a:t>
            </a:r>
            <a:r>
              <a:rPr lang="en-US" sz="2000" dirty="0" smtClean="0"/>
              <a:t> breakdown of the large molecules of food into smaller molecules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Mouth </a:t>
            </a:r>
            <a:r>
              <a:rPr lang="en-US" sz="2800" dirty="0" smtClean="0"/>
              <a:t>– mechanical </a:t>
            </a:r>
            <a:r>
              <a:rPr lang="en-US" sz="2800" dirty="0"/>
              <a:t>and </a:t>
            </a:r>
            <a:r>
              <a:rPr lang="en-US" sz="2800" dirty="0" smtClean="0"/>
              <a:t>chemical </a:t>
            </a:r>
            <a:r>
              <a:rPr lang="en-US" sz="2800" dirty="0"/>
              <a:t>digestion</a:t>
            </a:r>
            <a:endParaRPr lang="en-US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800600" cy="5562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Mechanical digestion – teeth</a:t>
            </a:r>
          </a:p>
          <a:p>
            <a:pPr lvl="1"/>
            <a:r>
              <a:rPr lang="en-US" sz="2400" dirty="0"/>
              <a:t>Chewing mixes the food with saliva, from salivary glands around the mouth and face, to make it moist and easy to swallow.</a:t>
            </a:r>
          </a:p>
          <a:p>
            <a:pPr lvl="1"/>
            <a:endParaRPr lang="en-US" sz="2400" dirty="0" smtClean="0"/>
          </a:p>
          <a:p>
            <a:pPr eaLnBrk="1" hangingPunct="1"/>
            <a:r>
              <a:rPr lang="en-US" sz="2800" dirty="0" smtClean="0"/>
              <a:t>Chemical digestion – saliva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Enzymes</a:t>
            </a:r>
            <a:r>
              <a:rPr lang="en-US" sz="2400" dirty="0" smtClean="0"/>
              <a:t> in the saliva begin digestion of carbohydrates.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32772" name="Picture 4" descr="MCHM00047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2128838"/>
            <a:ext cx="3614737" cy="3468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Esophagus –</a:t>
            </a:r>
            <a:r>
              <a:rPr lang="en-US" sz="2800" dirty="0" smtClean="0"/>
              <a:t> physical </a:t>
            </a:r>
            <a:r>
              <a:rPr lang="en-US" sz="2800" dirty="0"/>
              <a:t>digestion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3434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Muscular tube</a:t>
            </a:r>
          </a:p>
          <a:p>
            <a:pPr eaLnBrk="1" hangingPunct="1"/>
            <a:r>
              <a:rPr lang="en-US" sz="2800" dirty="0" smtClean="0"/>
              <a:t>It moves food by waves of muscle contraction called </a:t>
            </a:r>
            <a:r>
              <a:rPr lang="en-US" sz="2800" dirty="0" smtClean="0">
                <a:solidFill>
                  <a:srgbClr val="FF0000"/>
                </a:solidFill>
              </a:rPr>
              <a:t>peristalsis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Physically moving the food along to the stomach.</a:t>
            </a:r>
          </a:p>
        </p:txBody>
      </p:sp>
      <p:pic>
        <p:nvPicPr>
          <p:cNvPr id="33796" name="Picture 4" descr="digestion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676400"/>
            <a:ext cx="3962400" cy="3716338"/>
          </a:xfrm>
          <a:noFill/>
        </p:spPr>
      </p:pic>
      <p:sp>
        <p:nvSpPr>
          <p:cNvPr id="33797" name="Oval 6"/>
          <p:cNvSpPr>
            <a:spLocks noChangeArrowheads="1"/>
          </p:cNvSpPr>
          <p:nvPr/>
        </p:nvSpPr>
        <p:spPr bwMode="auto">
          <a:xfrm>
            <a:off x="6781800" y="3200400"/>
            <a:ext cx="12192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8"/>
          <p:cNvSpPr>
            <a:spLocks noChangeShapeType="1"/>
          </p:cNvSpPr>
          <p:nvPr/>
        </p:nvSpPr>
        <p:spPr bwMode="auto">
          <a:xfrm>
            <a:off x="4800600" y="1447800"/>
            <a:ext cx="2057400" cy="2590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Stomach –</a:t>
            </a:r>
            <a:r>
              <a:rPr lang="en-US" sz="2800" dirty="0" smtClean="0"/>
              <a:t> Chemical digestion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stomach lining produces strong digestive juices.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These create chemical reactions in the stomach, breaking down and dissolving its nutrients.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Digests proteins and fats in the stomach</a:t>
            </a:r>
          </a:p>
        </p:txBody>
      </p:sp>
      <p:pic>
        <p:nvPicPr>
          <p:cNvPr id="34820" name="Picture 4" descr="as0712t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2438400"/>
            <a:ext cx="2876550" cy="195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</a:t>
            </a:r>
            <a:r>
              <a:rPr lang="en-US" dirty="0"/>
              <a:t>Intestine - </a:t>
            </a:r>
            <a:r>
              <a:rPr lang="en-US" sz="2800" dirty="0"/>
              <a:t>Chemical digestion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Enzymes continue the chemical reactions on the food.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nutrients are broken down small enough to pass through the lining of the small intestine, and into the blood (diffusion).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Digests proteins, fats, and carbohydrates.</a:t>
            </a:r>
          </a:p>
        </p:txBody>
      </p:sp>
      <p:pic>
        <p:nvPicPr>
          <p:cNvPr id="35844" name="Picture 7" descr="d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10113" y="1871663"/>
            <a:ext cx="3914775" cy="3981450"/>
          </a:xfrm>
          <a:noFill/>
        </p:spPr>
      </p:pic>
      <p:sp>
        <p:nvSpPr>
          <p:cNvPr id="35845" name="Oval 9"/>
          <p:cNvSpPr>
            <a:spLocks noChangeArrowheads="1"/>
          </p:cNvSpPr>
          <p:nvPr/>
        </p:nvSpPr>
        <p:spPr bwMode="auto">
          <a:xfrm>
            <a:off x="5791200" y="3657600"/>
            <a:ext cx="16764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Pancreas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Accessory organ</a:t>
            </a:r>
          </a:p>
          <a:p>
            <a:pPr eaLnBrk="1" hangingPunct="1"/>
            <a:r>
              <a:rPr lang="en-US" sz="2800" dirty="0" smtClean="0"/>
              <a:t>Food does not go through the pancreas</a:t>
            </a:r>
          </a:p>
          <a:p>
            <a:pPr eaLnBrk="1" hangingPunct="1"/>
            <a:r>
              <a:rPr lang="en-US" sz="2800" dirty="0" smtClean="0"/>
              <a:t>Produces chemicals to help break down macromolecules</a:t>
            </a:r>
          </a:p>
        </p:txBody>
      </p:sp>
      <p:pic>
        <p:nvPicPr>
          <p:cNvPr id="36868" name="Picture 7" descr="digestion_me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64113" y="1600200"/>
            <a:ext cx="3405187" cy="4525963"/>
          </a:xfrm>
          <a:noFill/>
        </p:spPr>
      </p:pic>
      <p:sp>
        <p:nvSpPr>
          <p:cNvPr id="36869" name="Oval 9"/>
          <p:cNvSpPr>
            <a:spLocks noChangeArrowheads="1"/>
          </p:cNvSpPr>
          <p:nvPr/>
        </p:nvSpPr>
        <p:spPr bwMode="auto">
          <a:xfrm>
            <a:off x="6477000" y="4495800"/>
            <a:ext cx="990600" cy="228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Liver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Produces </a:t>
            </a:r>
            <a:r>
              <a:rPr lang="en-US" sz="2800" dirty="0" smtClean="0">
                <a:solidFill>
                  <a:srgbClr val="FF0000"/>
                </a:solidFill>
              </a:rPr>
              <a:t>bile</a:t>
            </a:r>
            <a:r>
              <a:rPr lang="en-US" sz="2800" dirty="0" smtClean="0"/>
              <a:t> to help digest fat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  <p:pic>
        <p:nvPicPr>
          <p:cNvPr id="37892" name="Picture 4" descr="digestive-syste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905000"/>
            <a:ext cx="3505200" cy="3460750"/>
          </a:xfrm>
          <a:noFill/>
        </p:spPr>
      </p:pic>
      <p:sp>
        <p:nvSpPr>
          <p:cNvPr id="37893" name="Oval 6"/>
          <p:cNvSpPr>
            <a:spLocks noChangeArrowheads="1"/>
          </p:cNvSpPr>
          <p:nvPr/>
        </p:nvSpPr>
        <p:spPr bwMode="auto">
          <a:xfrm>
            <a:off x="5029200" y="2362200"/>
            <a:ext cx="1981200" cy="1371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 Intestine (Colon</a:t>
            </a:r>
            <a:r>
              <a:rPr lang="en-US" dirty="0"/>
              <a:t>) </a:t>
            </a:r>
            <a:r>
              <a:rPr lang="en-US" sz="3100" dirty="0" smtClean="0"/>
              <a:t>– physica</a:t>
            </a:r>
            <a:r>
              <a:rPr lang="en-US" sz="3100" dirty="0"/>
              <a:t>l</a:t>
            </a:r>
            <a:r>
              <a:rPr lang="en-US" sz="3100" dirty="0" smtClean="0"/>
              <a:t> </a:t>
            </a:r>
            <a:r>
              <a:rPr lang="en-US" sz="3100" dirty="0"/>
              <a:t>digestion</a:t>
            </a:r>
            <a:endParaRPr lang="en-US" sz="31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Absorbs extra nutrients &amp; water</a:t>
            </a:r>
          </a:p>
          <a:p>
            <a:pPr eaLnBrk="1" hangingPunct="1"/>
            <a:r>
              <a:rPr lang="en-US" sz="2800" dirty="0" smtClean="0"/>
              <a:t>Forms wastes into solid feces</a:t>
            </a:r>
          </a:p>
          <a:p>
            <a:pPr eaLnBrk="1" hangingPunct="1"/>
            <a:r>
              <a:rPr lang="en-US" sz="2800" dirty="0" smtClean="0"/>
              <a:t>Physical Change</a:t>
            </a:r>
          </a:p>
        </p:txBody>
      </p:sp>
      <p:pic>
        <p:nvPicPr>
          <p:cNvPr id="38916" name="Picture 4" descr="as2925t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057400"/>
            <a:ext cx="1963738" cy="3186113"/>
          </a:xfrm>
          <a:noFill/>
        </p:spPr>
      </p:pic>
      <p:sp>
        <p:nvSpPr>
          <p:cNvPr id="38917" name="Line 6"/>
          <p:cNvSpPr>
            <a:spLocks noChangeShapeType="1"/>
          </p:cNvSpPr>
          <p:nvPr/>
        </p:nvSpPr>
        <p:spPr bwMode="auto">
          <a:xfrm flipV="1">
            <a:off x="2743200" y="4267200"/>
            <a:ext cx="30480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311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Mouth – mechanical and chemical digestion</vt:lpstr>
      <vt:lpstr>Esophagus – physical digestion</vt:lpstr>
      <vt:lpstr>Stomach – Chemical digestion</vt:lpstr>
      <vt:lpstr>Small Intestine - Chemical digestion</vt:lpstr>
      <vt:lpstr>Pancreas </vt:lpstr>
      <vt:lpstr>Liver</vt:lpstr>
      <vt:lpstr>Large Intestine (Colon) – physical digestion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MISD</dc:creator>
  <cp:lastModifiedBy>Windows User</cp:lastModifiedBy>
  <cp:revision>11</cp:revision>
  <cp:lastPrinted>2014-10-29T15:50:05Z</cp:lastPrinted>
  <dcterms:created xsi:type="dcterms:W3CDTF">2012-10-05T21:04:05Z</dcterms:created>
  <dcterms:modified xsi:type="dcterms:W3CDTF">2015-10-19T17:23:23Z</dcterms:modified>
</cp:coreProperties>
</file>