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Ms. Wilson’s Science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</a:p>
          <a:p>
            <a:r>
              <a:rPr lang="en-US" dirty="0" smtClean="0"/>
              <a:t>Room: C-311</a:t>
            </a:r>
          </a:p>
        </p:txBody>
      </p:sp>
    </p:spTree>
    <p:extLst>
      <p:ext uri="{BB962C8B-B14F-4D97-AF65-F5344CB8AC3E}">
        <p14:creationId xmlns:p14="http://schemas.microsoft.com/office/powerpoint/2010/main" val="33578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65939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Quiz: Wednesday – September 2,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136" y="1135626"/>
            <a:ext cx="9601196" cy="331893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 will model the structure of atoms.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A </a:t>
            </a:r>
            <a:r>
              <a:rPr lang="en-US" sz="1600" b="1" dirty="0">
                <a:solidFill>
                  <a:srgbClr val="FF0000"/>
                </a:solidFill>
              </a:rPr>
              <a:t>neutral atom has an equal number of positive and negative charges.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a neutral fluorine atom has 9 protons and 10 neutrons</a:t>
            </a:r>
            <a:r>
              <a:rPr lang="en-US" sz="1600" b="1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how </a:t>
            </a:r>
            <a:r>
              <a:rPr lang="en-US" sz="1600" b="1" dirty="0">
                <a:solidFill>
                  <a:srgbClr val="FF0000"/>
                </a:solidFill>
              </a:rPr>
              <a:t>many electrons will it have</a:t>
            </a:r>
            <a:r>
              <a:rPr lang="en-US" sz="1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1800" b="1" dirty="0">
                <a:solidFill>
                  <a:srgbClr val="0070C0"/>
                </a:solidFill>
              </a:rPr>
              <a:t>If an atom has six positively charged subatomic particles, which of the following must it also have in order to become a neutral atom?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Correct and explain the right answer to your warm up questions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39838"/>
              </p:ext>
            </p:extLst>
          </p:nvPr>
        </p:nvGraphicFramePr>
        <p:xfrm>
          <a:off x="8246805" y="1445344"/>
          <a:ext cx="1279620" cy="1614214"/>
        </p:xfrm>
        <a:graphic>
          <a:graphicData uri="http://schemas.openxmlformats.org/drawingml/2006/table">
            <a:tbl>
              <a:tblPr/>
              <a:tblGrid>
                <a:gridCol w="454743"/>
                <a:gridCol w="824877"/>
              </a:tblGrid>
              <a:tr h="402738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A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600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B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2738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2738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63188"/>
              </p:ext>
            </p:extLst>
          </p:nvPr>
        </p:nvGraphicFramePr>
        <p:xfrm>
          <a:off x="5686312" y="3714111"/>
          <a:ext cx="2695687" cy="1480902"/>
        </p:xfrm>
        <a:graphic>
          <a:graphicData uri="http://schemas.openxmlformats.org/drawingml/2006/table">
            <a:tbl>
              <a:tblPr/>
              <a:tblGrid>
                <a:gridCol w="297426"/>
                <a:gridCol w="2398261"/>
              </a:tblGrid>
              <a:tr h="383622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A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Helvetica Neue"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Twelve protons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smtClean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B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Helvetica Neue"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neutrons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smtClean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C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Helvetica Neue"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electrons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smtClean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D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Helvetica Neue"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electrons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1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62352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Quiz: Thursday – September 3,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7730"/>
            <a:ext cx="9601196" cy="331893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 will model the structure of atoms.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Write question and answer!!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What happens when you change the number of protons in an atom?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</a:rPr>
              <a:t>What are the charges for the subatomic particles listed below?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solidFill>
                  <a:srgbClr val="7030A0"/>
                </a:solidFill>
              </a:rPr>
              <a:t>Protons-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solidFill>
                  <a:srgbClr val="7030A0"/>
                </a:solidFill>
              </a:rPr>
              <a:t>Neutrons-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solidFill>
                  <a:srgbClr val="7030A0"/>
                </a:solidFill>
              </a:rPr>
              <a:t>Electrons-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W</a:t>
            </a:r>
            <a:r>
              <a:rPr lang="en-US" sz="1800" dirty="0" smtClean="0">
                <a:solidFill>
                  <a:srgbClr val="00B050"/>
                </a:solidFill>
              </a:rPr>
              <a:t>rite the symbols that represent each subatomic particle, and label them.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62352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Quiz: Friday – September 4,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7730"/>
            <a:ext cx="9601196" cy="331893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 will model and describe the structure of atoms.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Write question and answer!!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What is the mass of Fluorine?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</a:rPr>
              <a:t>What is the amount of each subatomic particle in Fluorine?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solidFill>
                  <a:srgbClr val="7030A0"/>
                </a:solidFill>
              </a:rPr>
              <a:t>Protons-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solidFill>
                  <a:srgbClr val="7030A0"/>
                </a:solidFill>
              </a:rPr>
              <a:t>Neutrons-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solidFill>
                  <a:srgbClr val="7030A0"/>
                </a:solidFill>
              </a:rPr>
              <a:t>Electrons-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Closing Objective: </a:t>
            </a:r>
            <a:r>
              <a:rPr lang="en-US" sz="1800" dirty="0" smtClean="0">
                <a:solidFill>
                  <a:srgbClr val="00B050"/>
                </a:solidFill>
              </a:rPr>
              <a:t>What are you afraid of? Example: McKenna Griffin is scared of butterflies.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24933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Quiz: Tuesday – September 8,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94621"/>
            <a:ext cx="9601196" cy="460204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 will identify that protons determine an element’s identity and valence electrons determine its chemical properties.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Write question and answer!!</a:t>
            </a:r>
          </a:p>
          <a:p>
            <a:pPr marL="742950" indent="-742950"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How many neutrons are in a neutral sodium atom?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200" b="1" dirty="0">
                <a:solidFill>
                  <a:srgbClr val="C00000"/>
                </a:solidFill>
              </a:rPr>
              <a:t>11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200" b="1" dirty="0">
                <a:solidFill>
                  <a:srgbClr val="C00000"/>
                </a:solidFill>
              </a:rPr>
              <a:t>12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200" b="1" dirty="0">
                <a:solidFill>
                  <a:srgbClr val="C00000"/>
                </a:solidFill>
              </a:rPr>
              <a:t>22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200" b="1" dirty="0">
                <a:solidFill>
                  <a:srgbClr val="C00000"/>
                </a:solidFill>
              </a:rPr>
              <a:t>23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sz="1200" b="1" dirty="0">
                <a:solidFill>
                  <a:srgbClr val="0070C0"/>
                </a:solidFill>
              </a:rPr>
              <a:t>. </a:t>
            </a:r>
            <a:r>
              <a:rPr lang="en-US" sz="1600" b="1" dirty="0">
                <a:solidFill>
                  <a:srgbClr val="0070C0"/>
                </a:solidFill>
              </a:rPr>
              <a:t>How many electrons are in a neutral atom of carbon with 8 neutrons?</a:t>
            </a:r>
          </a:p>
          <a:p>
            <a:pPr marL="971550" lvl="1" indent="-514350">
              <a:buAutoNum type="alphaLcPeriod"/>
            </a:pPr>
            <a:r>
              <a:rPr lang="en-US" sz="1400" b="1" dirty="0">
                <a:solidFill>
                  <a:srgbClr val="0070C0"/>
                </a:solidFill>
              </a:rPr>
              <a:t>2</a:t>
            </a:r>
          </a:p>
          <a:p>
            <a:pPr marL="971550" lvl="1" indent="-514350">
              <a:buAutoNum type="alphaLcPeriod"/>
            </a:pPr>
            <a:r>
              <a:rPr lang="en-US" sz="1400" b="1" dirty="0">
                <a:solidFill>
                  <a:srgbClr val="0070C0"/>
                </a:solidFill>
              </a:rPr>
              <a:t>6</a:t>
            </a:r>
          </a:p>
          <a:p>
            <a:pPr marL="971550" lvl="1" indent="-514350">
              <a:buAutoNum type="alphaLcPeriod"/>
            </a:pPr>
            <a:r>
              <a:rPr lang="en-US" sz="1400" b="1" dirty="0">
                <a:solidFill>
                  <a:srgbClr val="0070C0"/>
                </a:solidFill>
              </a:rPr>
              <a:t>8</a:t>
            </a:r>
          </a:p>
          <a:p>
            <a:pPr marL="971550" lvl="1" indent="-514350">
              <a:buAutoNum type="alphaLcPeriod"/>
            </a:pPr>
            <a:r>
              <a:rPr lang="en-US" sz="1400" b="1" dirty="0">
                <a:solidFill>
                  <a:srgbClr val="0070C0"/>
                </a:solidFill>
              </a:rPr>
              <a:t>14</a:t>
            </a: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Closing Objective: </a:t>
            </a:r>
            <a:r>
              <a:rPr lang="en-US" sz="1800" dirty="0">
                <a:solidFill>
                  <a:srgbClr val="00B050"/>
                </a:solidFill>
              </a:rPr>
              <a:t>C</a:t>
            </a:r>
            <a:r>
              <a:rPr lang="en-US" sz="1800" dirty="0" smtClean="0">
                <a:solidFill>
                  <a:srgbClr val="00B050"/>
                </a:solidFill>
              </a:rPr>
              <a:t>orrect and explain.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24933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Quiz: Wednesday – September 9,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47137"/>
            <a:ext cx="9601196" cy="460204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 will identify that protons determine an element’s identity and valence electrons determine its chemical properties.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Write question and answer!!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</a:rPr>
              <a:t>An element can be identified by its unique number of –</a:t>
            </a:r>
            <a:endParaRPr lang="en-US" sz="18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0070C0"/>
                </a:solidFill>
              </a:rPr>
              <a:t>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0070C0"/>
                </a:solidFill>
              </a:rPr>
              <a:t>Electrons</a:t>
            </a:r>
            <a:r>
              <a:rPr lang="en-US" sz="1600" baseline="30000" dirty="0">
                <a:solidFill>
                  <a:srgbClr val="0070C0"/>
                </a:solidFill>
              </a:rPr>
              <a:t>-</a:t>
            </a:r>
            <a:endParaRPr lang="en-US" sz="16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0070C0"/>
                </a:solidFill>
              </a:rPr>
              <a:t>Protons</a:t>
            </a:r>
            <a:r>
              <a:rPr lang="en-US" sz="1600" baseline="30000" dirty="0">
                <a:solidFill>
                  <a:srgbClr val="0070C0"/>
                </a:solidFill>
              </a:rPr>
              <a:t>+</a:t>
            </a:r>
            <a:endParaRPr lang="en-US" sz="16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0070C0"/>
                </a:solidFill>
              </a:rPr>
              <a:t>neutrons</a:t>
            </a:r>
            <a:r>
              <a:rPr lang="en-US" sz="1600" baseline="30000" dirty="0">
                <a:solidFill>
                  <a:srgbClr val="0070C0"/>
                </a:solidFill>
              </a:rPr>
              <a:t>0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reactivity of an atom is determined by –</a:t>
            </a:r>
            <a:endParaRPr lang="en-US" sz="18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FF0000"/>
                </a:solidFill>
              </a:rPr>
              <a:t>its number of valence electrons.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FF0000"/>
                </a:solidFill>
              </a:rPr>
              <a:t>the radius of the atom’s nucleus.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FF0000"/>
                </a:solidFill>
              </a:rPr>
              <a:t>its atomic mass of the element.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>
                <a:solidFill>
                  <a:srgbClr val="FF0000"/>
                </a:solidFill>
              </a:rPr>
              <a:t>the orbital path of its electrons.</a:t>
            </a: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Closing Objective: </a:t>
            </a:r>
            <a:r>
              <a:rPr lang="en-US" sz="1800" dirty="0">
                <a:solidFill>
                  <a:srgbClr val="00B050"/>
                </a:solidFill>
              </a:rPr>
              <a:t>C</a:t>
            </a:r>
            <a:r>
              <a:rPr lang="en-US" sz="1800" dirty="0" smtClean="0">
                <a:solidFill>
                  <a:srgbClr val="00B050"/>
                </a:solidFill>
              </a:rPr>
              <a:t>orrect and explain.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468830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Daily Quiz: Monday – September 14, 2015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sz="31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 will identify that protons determine an element’s identity and valence electrons determine its chemical properties.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8231"/>
            <a:ext cx="9601196" cy="320095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Write question and answer!!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How do you find the number of valence electrons?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Why do we need to know how many valence electrons an atom has? What do valence electrons indicate?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 What does “APE MAN” stand for and how is it helpful?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264" b="-858"/>
          <a:stretch/>
        </p:blipFill>
        <p:spPr>
          <a:xfrm>
            <a:off x="9224503" y="1803673"/>
            <a:ext cx="1984274" cy="17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468830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Daily Quiz: Tuesday – September 15, 2015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sz="31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 will identify that protons determine an element’s identity and valence electrons determine its chemical properties.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8231"/>
            <a:ext cx="9601196" cy="320095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Write question and answer!!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What do the group numbers on the periodic table tell us?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Draw the Bohr Model for Cl using “APE MAN” 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 What is something you want clarified before your test? Where can you find the review answer key?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264" b="-858"/>
          <a:stretch/>
        </p:blipFill>
        <p:spPr>
          <a:xfrm>
            <a:off x="9224503" y="1803673"/>
            <a:ext cx="1984274" cy="17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468830"/>
            <a:ext cx="8571270" cy="6696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Daily Quiz: Wednesday – September 16, 2015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sz="31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10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Evaluate our 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knowledge of atomic structures.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8231"/>
            <a:ext cx="9601196" cy="320095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Write question and answer!!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What three parts must you draw on every Bohr Model?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What can you use to help you draw a Bohr Model?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Why do you think gold has the atomic symbol “Au” ?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264" b="-858"/>
          <a:stretch/>
        </p:blipFill>
        <p:spPr>
          <a:xfrm>
            <a:off x="9224503" y="1803673"/>
            <a:ext cx="1984274" cy="17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630822"/>
            <a:ext cx="8571270" cy="6696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Daily Quiz: Friday – September 18, 2015</a:t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Interpret the arrangement of the Periodic Table.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2200" b="1" dirty="0">
                <a:solidFill>
                  <a:srgbClr val="7030A0"/>
                </a:solidFill>
                <a:latin typeface="Agency FB" panose="020B0503020202020204" pitchFamily="34" charset="0"/>
              </a:rPr>
              <a:t>Write that you started Part two of your student Journal </a:t>
            </a:r>
            <a:br>
              <a:rPr lang="en-US" sz="2200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sz="2200" b="1" dirty="0">
                <a:solidFill>
                  <a:srgbClr val="7030A0"/>
                </a:solidFill>
                <a:latin typeface="Agency FB" panose="020B0503020202020204" pitchFamily="34" charset="0"/>
              </a:rPr>
              <a:t>in the question blanks of your daily quiz.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58416"/>
            <a:ext cx="8969476" cy="3367551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On your Periodic Table from yesterday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Use 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a red marker to </a:t>
            </a:r>
            <a:r>
              <a:rPr lang="en-US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outline Groups 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1A and </a:t>
            </a:r>
            <a:r>
              <a:rPr lang="en-US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2A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Use a red marker to outline Groups </a:t>
            </a:r>
            <a:r>
              <a:rPr lang="en-US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3A 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8A.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Use 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a blue marker to outline </a:t>
            </a:r>
            <a:r>
              <a:rPr lang="en-US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Groups 3B 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to </a:t>
            </a:r>
            <a:r>
              <a:rPr lang="en-US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12B.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se 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a black marker to outline the Lanthanide and Actinide series, the two rows that appear separately at the 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bottom.</a:t>
            </a:r>
            <a:endParaRPr lang="en-US" sz="2800" b="1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Why do you think gold has the atomic symbol “Au” ? 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1028" name="Picture 4" descr="https://ali5.acceleratelearning.com/system/part_type_image/images/13306/original/2.png?1441998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86" y="2743040"/>
            <a:ext cx="4038911" cy="16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47" y="1923947"/>
            <a:ext cx="8571270" cy="6696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Daily Quiz: Monday – September 21, 2015</a:t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Interpret the arrangement of the Periodic Table.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547" y="2475981"/>
            <a:ext cx="8969476" cy="30104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Agency FB" panose="020B0503020202020204" pitchFamily="34" charset="0"/>
              </a:rPr>
              <a:t>Grab a new daily quiz and a vocabulary sheet off my front table.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1. What do the periods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the Periodic Table tell us?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2. What do the groups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the Periodic Table tell us?</a:t>
            </a:r>
            <a:endParaRPr lang="en-US" sz="28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What are some of the Group 8 properties? 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1028" name="Picture 4" descr="https://ali5.acceleratelearning.com/system/part_type_image/images/13306/original/2.png?1441998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39" y="3112619"/>
            <a:ext cx="4038911" cy="16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101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To: 81010</a:t>
            </a:r>
          </a:p>
          <a:p>
            <a:r>
              <a:rPr lang="en-US" dirty="0" smtClean="0"/>
              <a:t>Text: @mswilson8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47" y="1923947"/>
            <a:ext cx="8571270" cy="6696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Daily Quiz: Tuesday – September 22, 2015</a:t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Interpret the arrangement of the Periodic Table.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547" y="2475981"/>
            <a:ext cx="8969476" cy="30104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Agency FB" panose="020B0503020202020204" pitchFamily="34" charset="0"/>
              </a:rPr>
              <a:t>Grab a new daily quiz and a vocabulary sheet off my front table.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1. What subatomic particle determines an element?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2. What are the properties of Group 1A?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What are some of the Group 7 properties? 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1028" name="Picture 4" descr="https://ali5.acceleratelearning.com/system/part_type_image/images/13306/original/2.png?1441998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04" y="3422335"/>
            <a:ext cx="4038911" cy="16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47" y="1923947"/>
            <a:ext cx="8571270" cy="6696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Daily Quiz: Thursday – September 24, 2015</a:t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Interpret the arrangement of the Periodic Table.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547" y="2475981"/>
            <a:ext cx="8969476" cy="30104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Agency FB" panose="020B0503020202020204" pitchFamily="34" charset="0"/>
              </a:rPr>
              <a:t>Grab a new daily quiz and a vocabulary sheet off my front table.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1. What are the differences between a chemical property and a physical property?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2. Identify a chemical property and a physical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Property for group 2A.</a:t>
            </a:r>
          </a:p>
          <a:p>
            <a:r>
              <a:rPr lang="en-US" sz="2800" b="1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When is your next test?</a:t>
            </a:r>
            <a:endParaRPr lang="en-US" sz="32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1028" name="Picture 4" descr="https://ali5.acceleratelearning.com/system/part_type_image/images/13306/original/2.png?1441998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58" y="3628813"/>
            <a:ext cx="4038911" cy="16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47" y="1923947"/>
            <a:ext cx="8571270" cy="6696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Daily Quiz: Wednesday – September 30, 2015</a:t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Interpret the arrangement of the Periodic Table.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547" y="2475981"/>
            <a:ext cx="8969476" cy="30104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 smtClean="0">
                <a:latin typeface="Agency FB" panose="020B0503020202020204" pitchFamily="34" charset="0"/>
              </a:rPr>
              <a:t>Grab a correction handout off of the tiny desk in the front of the room.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028" name="Picture 4" descr="https://ali5.acceleratelearning.com/system/part_type_image/images/13306/original/2.png?1441998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29" y="4130258"/>
            <a:ext cx="4038911" cy="16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8103619">
            <a:off x="471948" y="4650142"/>
            <a:ext cx="2344994" cy="1090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47" y="1997689"/>
            <a:ext cx="8571270" cy="6696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Daily Quiz: Monday – October 5, 2015</a:t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ecognize that chemical formulas are used to identify substances and determine the # of atoms of each element in chemical formulas containing subscripts..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547" y="2918098"/>
            <a:ext cx="8969476" cy="24945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1. What do the subscripts in a chemical formula tell us?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b="1" dirty="0" smtClean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2. What do we call the large number in front of a chemical formula?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Balance the chemical equation: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4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H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2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+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O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2 ---&gt; _____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H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O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Tuesday – October 6,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ecognize that chemical formulas are used to identify substances and determine the # of atoms of each element in chemical formulas containing subscripts.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667376"/>
            <a:ext cx="10766322" cy="363018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Is this chemical equation balanced?</a:t>
            </a:r>
            <a:r>
              <a:rPr lang="en-US" sz="5400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sz="4000" b="1" u="sng" dirty="0">
                <a:solidFill>
                  <a:schemeClr val="accent1"/>
                </a:solidFill>
                <a:latin typeface="Agency FB" panose="020B0503020202020204" pitchFamily="34" charset="0"/>
              </a:rPr>
              <a:t>4H</a:t>
            </a:r>
            <a:r>
              <a:rPr lang="en-US" sz="2000" b="1" u="sng" dirty="0">
                <a:solidFill>
                  <a:schemeClr val="accent1"/>
                </a:solidFill>
                <a:latin typeface="Agency FB" panose="020B0503020202020204" pitchFamily="34" charset="0"/>
              </a:rPr>
              <a:t>2 </a:t>
            </a:r>
            <a:r>
              <a:rPr lang="en-US" sz="3600" b="1" u="sng" dirty="0">
                <a:solidFill>
                  <a:schemeClr val="accent1"/>
                </a:solidFill>
                <a:latin typeface="Agency FB" panose="020B0503020202020204" pitchFamily="34" charset="0"/>
              </a:rPr>
              <a:t>+ </a:t>
            </a:r>
            <a:r>
              <a:rPr lang="en-US" sz="4000" b="1" u="sng" dirty="0">
                <a:solidFill>
                  <a:schemeClr val="accent1"/>
                </a:solidFill>
                <a:latin typeface="Agency FB" panose="020B0503020202020204" pitchFamily="34" charset="0"/>
              </a:rPr>
              <a:t>2O</a:t>
            </a:r>
            <a:r>
              <a:rPr lang="en-US" sz="2000" b="1" u="sng" dirty="0">
                <a:solidFill>
                  <a:schemeClr val="accent1"/>
                </a:solidFill>
                <a:latin typeface="Agency FB" panose="020B0503020202020204" pitchFamily="34" charset="0"/>
              </a:rPr>
              <a:t>2 ---&gt; </a:t>
            </a:r>
            <a:r>
              <a:rPr lang="en-US" sz="4000" b="1" u="sng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4H</a:t>
            </a:r>
            <a:r>
              <a:rPr lang="en-US" sz="2000" b="1" u="sng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</a:t>
            </a:r>
            <a:r>
              <a:rPr lang="en-US" sz="4000" b="1" u="sng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4000" b="1" u="sng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What tool do we use to determine if a chemical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equation is balanced? What does each letter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represent?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4697" y="4734233"/>
            <a:ext cx="400456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Balance the chemical equation: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6CO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+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6H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 ---&gt;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C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6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H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12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6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+ __O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6" y="693175"/>
            <a:ext cx="10766322" cy="138426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Wednesday – October 7,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Evaluate our knowledge over the 1</a:t>
            </a:r>
            <a:r>
              <a:rPr lang="en-US" sz="2700" baseline="300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st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Six weeks by taking a CBA.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4" y="3653079"/>
            <a:ext cx="4822722" cy="1631217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u="sng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Monday’s Closing </a:t>
            </a:r>
            <a:r>
              <a:rPr lang="en-US" sz="3200" b="1" u="sng" dirty="0">
                <a:solidFill>
                  <a:srgbClr val="0070C0"/>
                </a:solidFill>
                <a:latin typeface="Agency FB" panose="020B0503020202020204" pitchFamily="34" charset="0"/>
              </a:rPr>
              <a:t>Objective: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Balance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the chemical equation: </a:t>
            </a: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4H</a:t>
            </a:r>
            <a:r>
              <a:rPr lang="en-US" sz="1600" b="1" dirty="0">
                <a:solidFill>
                  <a:schemeClr val="accent1"/>
                </a:solidFill>
                <a:latin typeface="Agency FB" panose="020B0503020202020204" pitchFamily="34" charset="0"/>
              </a:rPr>
              <a:t>2 </a:t>
            </a: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+ </a:t>
            </a: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2O</a:t>
            </a:r>
            <a:r>
              <a:rPr lang="en-US" sz="1600" b="1" dirty="0">
                <a:solidFill>
                  <a:schemeClr val="accent1"/>
                </a:solidFill>
                <a:latin typeface="Agency FB" panose="020B0503020202020204" pitchFamily="34" charset="0"/>
              </a:rPr>
              <a:t>2 ---&gt; _____</a:t>
            </a: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H</a:t>
            </a:r>
            <a:r>
              <a:rPr lang="en-US" sz="1600" b="1" dirty="0">
                <a:solidFill>
                  <a:schemeClr val="accent1"/>
                </a:solidFill>
                <a:latin typeface="Agency FB" panose="020B0503020202020204" pitchFamily="34" charset="0"/>
              </a:rPr>
              <a:t>2</a:t>
            </a: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820" y="3653079"/>
            <a:ext cx="4837470" cy="16312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Tuesday’s Closing </a:t>
            </a:r>
            <a:r>
              <a:rPr lang="en-US" sz="3200" b="1" u="sng" dirty="0">
                <a:solidFill>
                  <a:srgbClr val="7030A0"/>
                </a:solidFill>
                <a:latin typeface="Agency FB" panose="020B0503020202020204" pitchFamily="34" charset="0"/>
              </a:rPr>
              <a:t>Objective: 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Balance the chemical equation: </a:t>
            </a:r>
          </a:p>
          <a:p>
            <a:pPr algn="ctr"/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6CO</a:t>
            </a:r>
            <a:r>
              <a:rPr lang="en-US" sz="1600" b="1" dirty="0">
                <a:solidFill>
                  <a:srgbClr val="FF6600"/>
                </a:solidFill>
                <a:latin typeface="Agency FB" panose="020B0503020202020204" pitchFamily="34" charset="0"/>
              </a:rPr>
              <a:t>2 </a:t>
            </a:r>
            <a:r>
              <a:rPr lang="en-US" sz="2800" b="1" dirty="0">
                <a:solidFill>
                  <a:srgbClr val="FF6600"/>
                </a:solidFill>
                <a:latin typeface="Agency FB" panose="020B0503020202020204" pitchFamily="34" charset="0"/>
              </a:rPr>
              <a:t>+ </a:t>
            </a:r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6H</a:t>
            </a:r>
            <a:r>
              <a:rPr lang="en-US" sz="1600" b="1" dirty="0">
                <a:solidFill>
                  <a:srgbClr val="FF6600"/>
                </a:solidFill>
                <a:latin typeface="Agency FB" panose="020B0503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O</a:t>
            </a:r>
            <a:r>
              <a:rPr lang="en-US" sz="1600" b="1" dirty="0">
                <a:solidFill>
                  <a:srgbClr val="FF6600"/>
                </a:solidFill>
                <a:latin typeface="Agency FB" panose="020B0503020202020204" pitchFamily="34" charset="0"/>
              </a:rPr>
              <a:t> ---&gt; </a:t>
            </a:r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C</a:t>
            </a:r>
            <a:r>
              <a:rPr lang="en-US" b="1" dirty="0">
                <a:solidFill>
                  <a:srgbClr val="FF6600"/>
                </a:solidFill>
                <a:latin typeface="Agency FB" panose="020B0503020202020204" pitchFamily="34" charset="0"/>
              </a:rPr>
              <a:t>6</a:t>
            </a:r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H</a:t>
            </a:r>
            <a:r>
              <a:rPr lang="en-US" sz="1600" b="1" dirty="0">
                <a:solidFill>
                  <a:srgbClr val="FF6600"/>
                </a:solidFill>
                <a:latin typeface="Agency FB" panose="020B0503020202020204" pitchFamily="34" charset="0"/>
              </a:rPr>
              <a:t>12</a:t>
            </a:r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O</a:t>
            </a:r>
            <a:r>
              <a:rPr lang="en-US" sz="2000" b="1" dirty="0">
                <a:solidFill>
                  <a:srgbClr val="FF6600"/>
                </a:solidFill>
                <a:latin typeface="Agency FB" panose="020B0503020202020204" pitchFamily="34" charset="0"/>
              </a:rPr>
              <a:t>6 </a:t>
            </a:r>
            <a:r>
              <a:rPr lang="en-US" sz="3200" b="1" dirty="0">
                <a:solidFill>
                  <a:srgbClr val="FF6600"/>
                </a:solidFill>
                <a:latin typeface="Agency FB" panose="020B0503020202020204" pitchFamily="34" charset="0"/>
              </a:rPr>
              <a:t>+ __O</a:t>
            </a:r>
            <a:r>
              <a:rPr lang="en-US" sz="2000" b="1" dirty="0">
                <a:solidFill>
                  <a:srgbClr val="FF6600"/>
                </a:solidFill>
                <a:latin typeface="Agency FB" panose="020B0503020202020204" pitchFamily="34" charset="0"/>
              </a:rPr>
              <a:t>2</a:t>
            </a:r>
            <a:endParaRPr lang="en-US" sz="1400" b="1" dirty="0">
              <a:solidFill>
                <a:srgbClr val="FF660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7859" y="2489177"/>
            <a:ext cx="960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Write CBA for Wednesday and fill in (MONDAY and TUESDAY’S Closing Questions)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Thursday – October 8,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ecognize that chemical formulas are used to identify substances and determine the # of atoms of each element in chemical formulas containing subscripts.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667376"/>
            <a:ext cx="10766322" cy="363018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Is this chemical equation balanced?</a:t>
            </a:r>
            <a:r>
              <a:rPr lang="en-US" sz="5400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endParaRPr lang="en-US" sz="4000" b="1" u="sng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Agency FB" panose="020B0503020202020204" pitchFamily="34" charset="0"/>
              </a:rPr>
              <a:t>Is this </a:t>
            </a:r>
            <a:r>
              <a:rPr lang="en-US" sz="32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chemical equation </a:t>
            </a:r>
            <a:r>
              <a:rPr lang="en-US" sz="3200" b="1" dirty="0">
                <a:solidFill>
                  <a:srgbClr val="0070C0"/>
                </a:solidFill>
                <a:latin typeface="Agency FB" panose="020B0503020202020204" pitchFamily="34" charset="0"/>
              </a:rPr>
              <a:t>balanced? </a:t>
            </a: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5823" y="4482468"/>
            <a:ext cx="4004564" cy="10002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Who is your favorite sports team? </a:t>
            </a:r>
            <a:endParaRPr lang="en-US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ctr"/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33.media.tumblr.com/82dcdded57176e91cf7f4acfb4981522/tumblr_inline_n35yyqUR1x1rzv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" t="-2007" r="-796" b="79644"/>
          <a:stretch/>
        </p:blipFill>
        <p:spPr bwMode="auto">
          <a:xfrm>
            <a:off x="6303373" y="3595088"/>
            <a:ext cx="3973974" cy="4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8" b="80499"/>
          <a:stretch/>
        </p:blipFill>
        <p:spPr>
          <a:xfrm>
            <a:off x="6450857" y="3020890"/>
            <a:ext cx="3425160" cy="4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Monday – October 12,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ecognize that chemical formulas are used to identify substances and determine the # of atoms of each element in chemical formulas containing subscripts.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667376"/>
            <a:ext cx="10766322" cy="363018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Turn in last weeks Daily Quiz.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What </a:t>
            </a: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is the correct way to write the formula for this compound</a:t>
            </a:r>
            <a:r>
              <a:rPr lang="en-US" sz="32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9527" y="4851178"/>
            <a:ext cx="4004564" cy="136960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Do you have questions about what we are learning?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en-US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8" name="Picture 4" descr="https://ali5.acceleratelearning.com/system/multiple_choice_assessment_question/question_images/14027/original/Screen_Shot_2013-04-18_at_3.27.50_PM.png?1395369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" y="4546850"/>
            <a:ext cx="4110242" cy="12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Wednesday – October 14,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ecognize that chemical formulas are used to identify substances and determine the # of atoms of each element in chemical formulas containing subscripts.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667376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3200" b="1" u="sng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Copy the following: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	-IF ANYONE TALKS TODAY WITHOUT THE PERMISSION,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	THEY WILL BE WRITTEN UP.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-IF 	COACH WILSON SEES ANY DEVICES OUT WITHOUT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PERMISSION, THEY 	WILL BE TAKEN TO THE OFFICE.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GET OUT A BLANK PIECE OF NOTEBOOK PAPER.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3183570"/>
            <a:ext cx="1887794" cy="21082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Write down the “I will” statements. </a:t>
            </a:r>
            <a:endParaRPr lang="en-US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Thursday – October 14,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investigate evidence of chemical reactions.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4000" b="1" smtClean="0">
                <a:solidFill>
                  <a:srgbClr val="002060"/>
                </a:solidFill>
                <a:latin typeface="Agency FB" panose="020B0503020202020204" pitchFamily="34" charset="0"/>
              </a:rPr>
              <a:t>Pass </a:t>
            </a:r>
            <a:r>
              <a:rPr 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back graded papers!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Go over how to do CBA corrections.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Share data from yesterday’s lab.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(I will tell you how I want this done!)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9665" y="3183570"/>
            <a:ext cx="3392129" cy="21082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What did you observe with your lab?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What evidence of a chemical reaction did you see?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Quiz: Monday-August 24,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We will interpret our syllabus.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is your favorite subject in school?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your favorite hobby?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Identify and list 2 things that I learned about Ms. Wilson.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Friday – October 16,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investigate evidence of chemical reactions.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What are the four indications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	a chemical  reaction?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5"/>
                </a:solidFill>
                <a:latin typeface="Agency FB" panose="020B0503020202020204" pitchFamily="34" charset="0"/>
              </a:rPr>
              <a:t>	</a:t>
            </a:r>
            <a:r>
              <a:rPr lang="en-US" sz="4000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2. What is oxygen’s coefficient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5"/>
                </a:solidFill>
                <a:latin typeface="Agency FB" panose="020B0503020202020204" pitchFamily="34" charset="0"/>
              </a:rPr>
              <a:t>	</a:t>
            </a:r>
            <a:r>
              <a:rPr lang="en-US" sz="4000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	this chemical formula?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						</a:t>
            </a:r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6H</a:t>
            </a:r>
            <a:r>
              <a:rPr lang="en-US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</a:t>
            </a:r>
            <a:endParaRPr lang="en-US" sz="16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7148" y="2956385"/>
            <a:ext cx="3392129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What is the difference between a subscript and a coefficient?</a:t>
            </a:r>
          </a:p>
        </p:txBody>
      </p:sp>
    </p:spTree>
    <p:extLst>
      <p:ext uri="{BB962C8B-B14F-4D97-AF65-F5344CB8AC3E}">
        <p14:creationId xmlns:p14="http://schemas.microsoft.com/office/powerpoint/2010/main" val="32584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Monday – October 19,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investigate evidence of chemical reactions.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289875"/>
            <a:ext cx="10766322" cy="36301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8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No Daily quiz this week. Grab a Review from my desk!</a:t>
            </a:r>
            <a:endParaRPr lang="en-US" sz="44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Tuesday – October 20,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investigate evidence of chemical reactions.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289875"/>
            <a:ext cx="10766322" cy="36301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8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No Daily quiz this week. Grab a Review from my desk!</a:t>
            </a:r>
            <a:endParaRPr lang="en-US" sz="44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Wednesday – October 21,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evaluate my knowledge of chemical reactions.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289875"/>
            <a:ext cx="10766322" cy="36301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7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You have 5 minutes to study your review! You also have to turn in your review today.</a:t>
            </a:r>
            <a:endParaRPr lang="en-US" sz="36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Tuesday – October 27,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demonstrate and calculate how unbalanced forces change the speed/direction of an object’s motion.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Write down what you </a:t>
            </a:r>
            <a:r>
              <a:rPr lang="en-US" sz="3200" b="1" u="sng" dirty="0">
                <a:solidFill>
                  <a:srgbClr val="FF0000"/>
                </a:solidFill>
                <a:latin typeface="Agency FB" panose="020B0503020202020204" pitchFamily="34" charset="0"/>
              </a:rPr>
              <a:t>already know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gency FB" panose="020B0503020202020204" pitchFamily="34" charset="0"/>
              </a:rPr>
              <a:t>about motion</a:t>
            </a: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forces</a:t>
            </a:r>
            <a:r>
              <a:rPr lang="en-US" sz="3200" b="1" dirty="0">
                <a:solidFill>
                  <a:srgbClr val="002060"/>
                </a:solidFill>
                <a:latin typeface="Agency FB" panose="020B0503020202020204" pitchFamily="34" charset="0"/>
              </a:rPr>
              <a:t>, speed of an </a:t>
            </a: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	object’s motion.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2.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Write down what you </a:t>
            </a:r>
            <a:r>
              <a:rPr lang="en-US" sz="3200" b="1" u="sng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want to </a:t>
            </a:r>
            <a:r>
              <a:rPr lang="en-US" sz="3200" b="1" u="sng" dirty="0">
                <a:solidFill>
                  <a:srgbClr val="00B0F0"/>
                </a:solidFill>
                <a:latin typeface="Agency FB" panose="020B0503020202020204" pitchFamily="34" charset="0"/>
              </a:rPr>
              <a:t>know </a:t>
            </a:r>
            <a:endParaRPr lang="en-US" sz="3200" b="1" u="sng" dirty="0" smtClean="0">
              <a:solidFill>
                <a:srgbClr val="00B0F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about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motion,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forces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, speed of an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object’s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motion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1393" y="3368234"/>
            <a:ext cx="3392129" cy="17389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What questions do you have about motion, forces</a:t>
            </a:r>
            <a:r>
              <a:rPr lang="en-US" sz="2400" b="1" dirty="0">
                <a:solidFill>
                  <a:srgbClr val="00B050"/>
                </a:solidFill>
                <a:latin typeface="Agency FB" panose="020B0503020202020204" pitchFamily="34" charset="0"/>
              </a:rPr>
              <a:t>, speed of an </a:t>
            </a:r>
            <a:r>
              <a:rPr lang="en-US" sz="24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object’s motion?</a:t>
            </a:r>
            <a:endParaRPr lang="en-US" sz="2400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algn="ctr"/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Wednesday – October 28,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demonstrate and calculate how unbalanced forces change the speed/direction of an object’s motion.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Write down a question you have about </a:t>
            </a: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motion, 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forces</a:t>
            </a: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, speed of an object’s 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motion. </a:t>
            </a:r>
            <a:r>
              <a:rPr lang="en-US" sz="2800" b="1" u="sng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(This is independent)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2. Collaborate with your table and come 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with one question for the KWQL chart. </a:t>
            </a:r>
            <a:r>
              <a:rPr lang="en-US" sz="2800" b="1" u="sng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(You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	</a:t>
            </a:r>
            <a:r>
              <a:rPr lang="en-US" sz="2800" b="1" u="sng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must write it as number 2 on 	your daily quiz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B0F0"/>
                </a:solidFill>
                <a:latin typeface="Agency FB" panose="020B0503020202020204" pitchFamily="34" charset="0"/>
              </a:rPr>
              <a:t>	</a:t>
            </a:r>
            <a:r>
              <a:rPr lang="en-US" sz="2800" b="1" u="sng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as well.)</a:t>
            </a:r>
            <a:endParaRPr lang="en-US" sz="2800" b="1" u="sng" dirty="0">
              <a:solidFill>
                <a:srgbClr val="00B0F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639" y="3928672"/>
            <a:ext cx="339212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What is the difference between an independent and dependent variable?</a:t>
            </a:r>
            <a:endParaRPr lang="en-US" sz="28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46967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Monday – October 29,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We will demonstrate and calculate how unbalanced forces change the speed/direction of an object’s motion.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521974"/>
            <a:ext cx="10766322" cy="3398086"/>
          </a:xfrm>
        </p:spPr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Get out your student journal!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Write down physics investigation as your daily quiz.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Your </a:t>
            </a:r>
            <a:r>
              <a:rPr lang="en-US" sz="4000" b="1" u="sng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4000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is posted on the small paper on the board. You will need to walk up and look at it.</a:t>
            </a:r>
            <a:endParaRPr lang="en-US" sz="18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Friday – October 30,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demonstrate and calculate how unbalanced forces change the speed/direction of an object’s motion.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1. Two </a:t>
            </a:r>
            <a:r>
              <a:rPr lang="en-US" sz="2800" b="1" dirty="0">
                <a:solidFill>
                  <a:schemeClr val="accent3"/>
                </a:solidFill>
                <a:latin typeface="Agency FB" panose="020B0503020202020204" pitchFamily="34" charset="0"/>
              </a:rPr>
              <a:t>students apply force to a box at rest on the floor. What is the total amount of force in </a:t>
            </a:r>
            <a:r>
              <a:rPr lang="en-US" sz="2800" b="1" dirty="0" err="1">
                <a:solidFill>
                  <a:schemeClr val="accent3"/>
                </a:solidFill>
                <a:latin typeface="Agency FB" panose="020B0503020202020204" pitchFamily="34" charset="0"/>
              </a:rPr>
              <a:t>Newtons</a:t>
            </a:r>
            <a:r>
              <a:rPr lang="en-US" sz="2800" b="1" dirty="0">
                <a:solidFill>
                  <a:schemeClr val="accent3"/>
                </a:solidFill>
                <a:latin typeface="Agency FB" panose="020B0503020202020204" pitchFamily="34" charset="0"/>
              </a:rPr>
              <a:t> acting on the box and in which direction</a:t>
            </a: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?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b="1" dirty="0">
              <a:solidFill>
                <a:schemeClr val="accent3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b="1" dirty="0" smtClean="0">
              <a:solidFill>
                <a:schemeClr val="accent3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2. A </a:t>
            </a:r>
            <a:r>
              <a:rPr lang="en-US" sz="2800" b="1" dirty="0">
                <a:solidFill>
                  <a:schemeClr val="accent4"/>
                </a:solidFill>
                <a:latin typeface="Agency FB" panose="020B0503020202020204" pitchFamily="34" charset="0"/>
              </a:rPr>
              <a:t>dog walks a distance of 100 </a:t>
            </a:r>
            <a:r>
              <a:rPr lang="en-US" sz="2800" b="1" dirty="0" err="1">
                <a:solidFill>
                  <a:schemeClr val="accent4"/>
                </a:solidFill>
                <a:latin typeface="Agency FB" panose="020B0503020202020204" pitchFamily="34" charset="0"/>
              </a:rPr>
              <a:t>ft</a:t>
            </a:r>
            <a:r>
              <a:rPr lang="en-US" sz="2800" b="1" dirty="0">
                <a:solidFill>
                  <a:schemeClr val="accent4"/>
                </a:solidFill>
                <a:latin typeface="Agency FB" panose="020B0503020202020204" pitchFamily="34" charset="0"/>
              </a:rPr>
              <a:t> in 20 s of </a:t>
            </a:r>
            <a:r>
              <a:rPr lang="en-US" sz="2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time.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4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What </a:t>
            </a:r>
            <a:r>
              <a:rPr lang="en-US" sz="2800" b="1" dirty="0">
                <a:solidFill>
                  <a:schemeClr val="accent4"/>
                </a:solidFill>
                <a:latin typeface="Agency FB" panose="020B0503020202020204" pitchFamily="34" charset="0"/>
              </a:rPr>
              <a:t>is the dog’s speed in feet per second?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03" y="3428616"/>
            <a:ext cx="4830280" cy="1618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048" y="3988632"/>
            <a:ext cx="1061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0329" y="3988632"/>
            <a:ext cx="1061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01440"/>
              </p:ext>
            </p:extLst>
          </p:nvPr>
        </p:nvGraphicFramePr>
        <p:xfrm>
          <a:off x="7639664" y="4557941"/>
          <a:ext cx="3097162" cy="1494855"/>
        </p:xfrm>
        <a:graphic>
          <a:graphicData uri="http://schemas.openxmlformats.org/drawingml/2006/table">
            <a:tbl>
              <a:tblPr/>
              <a:tblGrid>
                <a:gridCol w="337501"/>
                <a:gridCol w="2759661"/>
              </a:tblGrid>
              <a:tr h="348729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Agency FB" panose="020B0503020202020204" pitchFamily="34" charset="0"/>
                        </a:rPr>
                        <a:t>A boat moving through the water.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Agency FB" panose="020B0503020202020204" pitchFamily="34" charset="0"/>
                        </a:rPr>
                        <a:t>A book sitting on a high shelf.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575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Agency FB" panose="020B0503020202020204" pitchFamily="34" charset="0"/>
                        </a:rPr>
                        <a:t>A wagon rolling down a steep hill.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Agency FB" panose="020B0503020202020204" pitchFamily="34" charset="0"/>
                        </a:rPr>
                        <a:t>A baseball thrown into the air.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00951" y="4850405"/>
            <a:ext cx="625695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80031" y="3388466"/>
            <a:ext cx="4380271" cy="292387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Agency FB" panose="020B0503020202020204" pitchFamily="34" charset="0"/>
              </a:rPr>
              <a:t>Which of the following examples best represents an object with balanced forces acting upon it</a:t>
            </a:r>
            <a:r>
              <a:rPr lang="en-US" sz="20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?</a:t>
            </a: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endParaRPr lang="en-US" sz="2000" b="1" dirty="0" smtClean="0">
              <a:latin typeface="Agency FB" panose="020B0503020202020204" pitchFamily="34" charset="0"/>
            </a:endParaRP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endParaRPr lang="en-US" sz="2000" b="1" dirty="0" smtClean="0">
              <a:latin typeface="Agency FB" panose="020B0503020202020204" pitchFamily="34" charset="0"/>
            </a:endParaRPr>
          </a:p>
          <a:p>
            <a:pPr algn="ctr"/>
            <a:endParaRPr lang="en-US" sz="2000" b="1" dirty="0" smtClean="0">
              <a:latin typeface="Agency FB" panose="020B0503020202020204" pitchFamily="34" charset="0"/>
            </a:endParaRP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Monday – November 2,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differentiate between speed, velocity, and acceleration.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1.Speed </a:t>
            </a:r>
            <a:r>
              <a:rPr lang="en-US" sz="2800" b="1" dirty="0">
                <a:solidFill>
                  <a:schemeClr val="accent3"/>
                </a:solidFill>
                <a:latin typeface="Agency FB" panose="020B0503020202020204" pitchFamily="34" charset="0"/>
              </a:rPr>
              <a:t>and velocity are similar in that they both convey the -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b="1" dirty="0" smtClean="0">
              <a:solidFill>
                <a:schemeClr val="accent3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2. </a:t>
            </a:r>
            <a:r>
              <a:rPr lang="en-US" sz="2800" b="1" dirty="0">
                <a:solidFill>
                  <a:schemeClr val="accent4"/>
                </a:solidFill>
                <a:latin typeface="Agency FB" panose="020B0503020202020204" pitchFamily="34" charset="0"/>
              </a:rPr>
              <a:t>Which of these is an example of a description </a:t>
            </a:r>
            <a:endParaRPr lang="en-US" sz="2800" b="1" dirty="0" smtClean="0">
              <a:solidFill>
                <a:schemeClr val="accent4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of </a:t>
            </a:r>
            <a:r>
              <a:rPr lang="en-US" sz="2800" b="1" dirty="0">
                <a:solidFill>
                  <a:schemeClr val="accent4"/>
                </a:solidFill>
                <a:latin typeface="Agency FB" panose="020B0503020202020204" pitchFamily="34" charset="0"/>
              </a:rPr>
              <a:t>speed?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44869"/>
              </p:ext>
            </p:extLst>
          </p:nvPr>
        </p:nvGraphicFramePr>
        <p:xfrm>
          <a:off x="7538245" y="4183273"/>
          <a:ext cx="3543255" cy="2043495"/>
        </p:xfrm>
        <a:graphic>
          <a:graphicData uri="http://schemas.openxmlformats.org/drawingml/2006/table">
            <a:tbl>
              <a:tblPr/>
              <a:tblGrid>
                <a:gridCol w="386112"/>
                <a:gridCol w="3157143"/>
              </a:tblGrid>
              <a:tr h="348729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A basketball sits motionless on the gymnasium floor.</a:t>
                      </a:r>
                      <a:endParaRPr lang="en-US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A hockey puck slows down as it hits the net.</a:t>
                      </a:r>
                      <a:endParaRPr lang="en-US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575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A soccer ball travels at 3 m/s.</a:t>
                      </a:r>
                      <a:endParaRPr lang="en-US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Agency FB" panose="020B0503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A bird travels 100 km to the northeast.</a:t>
                      </a:r>
                      <a:endParaRPr lang="en-US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70956" y="2959148"/>
            <a:ext cx="3952568" cy="33239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Agency FB" panose="020B0503020202020204" pitchFamily="34" charset="0"/>
              </a:rPr>
              <a:t>Which of the following best describes an object that is accelerating</a:t>
            </a:r>
            <a:r>
              <a:rPr lang="en-US" sz="20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?</a:t>
            </a:r>
          </a:p>
          <a:p>
            <a:pPr algn="ctr"/>
            <a:endParaRPr lang="en-US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algn="ctr"/>
            <a:endParaRPr lang="en-US" b="1" dirty="0" smtClean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algn="ctr"/>
            <a:endParaRPr lang="en-US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algn="ctr"/>
            <a:endParaRPr lang="en-US" b="1" dirty="0" smtClean="0">
              <a:latin typeface="Agency FB" panose="020B0503020202020204" pitchFamily="34" charset="0"/>
            </a:endParaRPr>
          </a:p>
          <a:p>
            <a:pPr algn="ctr"/>
            <a:endParaRPr lang="en-US" b="1" dirty="0">
              <a:latin typeface="Agency FB" panose="020B0503020202020204" pitchFamily="34" charset="0"/>
            </a:endParaRPr>
          </a:p>
          <a:p>
            <a:pPr algn="ctr"/>
            <a:endParaRPr lang="en-US" b="1" dirty="0" smtClean="0">
              <a:latin typeface="Agency FB" panose="020B0503020202020204" pitchFamily="34" charset="0"/>
            </a:endParaRPr>
          </a:p>
          <a:p>
            <a:pPr algn="ctr"/>
            <a:endParaRPr lang="en-US" b="1" dirty="0" smtClean="0">
              <a:latin typeface="Agency FB" panose="020B0503020202020204" pitchFamily="34" charset="0"/>
            </a:endParaRP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33159"/>
              </p:ext>
            </p:extLst>
          </p:nvPr>
        </p:nvGraphicFramePr>
        <p:xfrm>
          <a:off x="1133168" y="2946014"/>
          <a:ext cx="4751439" cy="1097280"/>
        </p:xfrm>
        <a:graphic>
          <a:graphicData uri="http://schemas.openxmlformats.org/drawingml/2006/table">
            <a:tbl>
              <a:tblPr/>
              <a:tblGrid>
                <a:gridCol w="297421"/>
                <a:gridCol w="4454018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Helvetica Neue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direction in which an object moves.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Helvetica Neue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distance and time </a:t>
                      </a:r>
                      <a:r>
                        <a:rPr lang="en-US" dirty="0" smtClean="0">
                          <a:effectLst/>
                        </a:rPr>
                        <a:t>an </a:t>
                      </a:r>
                      <a:r>
                        <a:rPr lang="en-US" dirty="0">
                          <a:effectLst/>
                        </a:rPr>
                        <a:t>object moves.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Helvetica Neue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acceleration or deceleration of a moving object.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68429"/>
              </p:ext>
            </p:extLst>
          </p:nvPr>
        </p:nvGraphicFramePr>
        <p:xfrm>
          <a:off x="707924" y="4955516"/>
          <a:ext cx="6172108" cy="1097280"/>
        </p:xfrm>
        <a:graphic>
          <a:graphicData uri="http://schemas.openxmlformats.org/drawingml/2006/table">
            <a:tbl>
              <a:tblPr/>
              <a:tblGrid>
                <a:gridCol w="497453"/>
                <a:gridCol w="567465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effectLst/>
                          <a:latin typeface="Helvetica Neue"/>
                        </a:rPr>
                        <a:t>A</a:t>
                      </a:r>
                      <a:endParaRPr lang="en-US" b="1" dirty="0">
                        <a:effectLst/>
                        <a:latin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An apple fell from the tree and then rolled 1 m north.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effectLst/>
                          <a:latin typeface="Helvetica Neue"/>
                        </a:rPr>
                        <a:t>B</a:t>
                      </a:r>
                      <a:endParaRPr lang="en-US" b="1" dirty="0">
                        <a:effectLst/>
                        <a:latin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average Olympic sprinter runs 8 m/s.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effectLst/>
                          <a:latin typeface="Helvetica Neue"/>
                        </a:rPr>
                        <a:t>C</a:t>
                      </a:r>
                      <a:endParaRPr lang="en-US" b="1" dirty="0">
                        <a:effectLst/>
                        <a:latin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A train traveled east at 200 mph from Albuquerque to Dallas.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8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Monday – November 16,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differentiate between speed, velocity, and acceleration.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845" y="2422611"/>
            <a:ext cx="7772400" cy="363018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endParaRPr lang="en-US" sz="4800" b="1" dirty="0">
              <a:solidFill>
                <a:schemeClr val="accent3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4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Define Speed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4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Define Velocity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4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Define Acceleration</a:t>
            </a:r>
            <a:endParaRPr lang="en-US" sz="4800" b="1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Quiz: Tuesday -August 25,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We will interpret our syllabus and discuss Cornell notes.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Identify two subjects that we will cover in the 1</a:t>
            </a:r>
            <a:r>
              <a:rPr lang="en-US" sz="2000" baseline="30000" dirty="0" smtClean="0">
                <a:solidFill>
                  <a:srgbClr val="0070C0"/>
                </a:solidFill>
              </a:rPr>
              <a:t>st</a:t>
            </a:r>
            <a:r>
              <a:rPr lang="en-US" sz="2000" dirty="0" smtClean="0">
                <a:solidFill>
                  <a:srgbClr val="0070C0"/>
                </a:solidFill>
              </a:rPr>
              <a:t> six weeks. (Refer to syllabus)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Identify the weight percentages for the following: (</a:t>
            </a:r>
            <a:r>
              <a:rPr lang="en-US" sz="2000" dirty="0">
                <a:solidFill>
                  <a:srgbClr val="FF0000"/>
                </a:solidFill>
              </a:rPr>
              <a:t>Refer to syllabus)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-Tests/Projects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-Homework/Daily Work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-Quizzes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Record the two things you need to turn in by Friday.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Tuesday – November 17,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differentiate between speed, velocity, and acceleration.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884" y="2422610"/>
            <a:ext cx="7772400" cy="36301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Write two things you have learned about either forces, speed, acceleration, or velocity.</a:t>
            </a:r>
            <a:endParaRPr lang="en-US" sz="4800" b="1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Wednesday – November 18,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Objective: We will differentiate between speed, velocity, and acceleration.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Write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questions and answers.</a:t>
            </a:r>
            <a: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884" y="2422610"/>
            <a:ext cx="7772400" cy="3630185"/>
          </a:xfrm>
        </p:spPr>
        <p:txBody>
          <a:bodyPr>
            <a:noAutofit/>
          </a:bodyPr>
          <a:lstStyle/>
          <a:p>
            <a:pPr marL="914400" indent="-914400" algn="ctr">
              <a:spcBef>
                <a:spcPts val="0"/>
              </a:spcBef>
              <a:buAutoNum type="arabicPeriod"/>
            </a:pPr>
            <a:r>
              <a:rPr lang="en-US" sz="4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What are the 4 indicators of a chemical reaction taking place?</a:t>
            </a:r>
          </a:p>
          <a:p>
            <a:pPr marL="914400" indent="-914400" algn="ctr">
              <a:spcBef>
                <a:spcPts val="0"/>
              </a:spcBef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What is a coefficient and a subscript?</a:t>
            </a:r>
            <a:endParaRPr lang="en-US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0990"/>
            <a:ext cx="9601196" cy="159501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Monday – November 30,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u="sng" dirty="0">
                <a:solidFill>
                  <a:srgbClr val="FFC000"/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u="sng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Objective: We will investigate and describe applications of Newton’s law of inertia, law of force and acceleration, and law of action-reaction such as in vehicle restraints, sports activities, amusement park rides, Earth’s tectonic activities, and rocket launches. </a:t>
            </a:r>
            <a:endParaRPr lang="en-US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52168" y="2658533"/>
            <a:ext cx="5261536" cy="12497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3"/>
                </a:solidFill>
                <a:latin typeface="Agency FB" panose="020B0503020202020204" pitchFamily="34" charset="0"/>
              </a:rPr>
              <a:t>1. Newton’s first law of motion, applied to a book sitting on a table, would explain </a:t>
            </a:r>
            <a:r>
              <a:rPr lang="en-US" sz="24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that </a:t>
            </a:r>
            <a:r>
              <a:rPr lang="en-US" sz="2400" b="1" dirty="0">
                <a:solidFill>
                  <a:schemeClr val="accent3"/>
                </a:solidFill>
                <a:latin typeface="Agency FB" panose="020B0503020202020204" pitchFamily="34" charset="0"/>
              </a:rPr>
              <a:t>the book will not move until which of the following conditions is met</a:t>
            </a:r>
            <a:r>
              <a:rPr lang="en-US" sz="24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?</a:t>
            </a:r>
            <a:endParaRPr lang="en-US" sz="2400" b="1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solidFill>
                <a:schemeClr val="accent3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0" y="2570878"/>
            <a:ext cx="5423770" cy="9982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  <a:latin typeface="Agency FB" panose="020B0503020202020204" pitchFamily="34" charset="0"/>
              </a:rPr>
              <a:t>2. According to Newton’s Third Law, if someone jumps off a skateboard, </a:t>
            </a:r>
            <a:r>
              <a:rPr lang="en-US" sz="24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latin typeface="Agency FB" panose="020B0503020202020204" pitchFamily="34" charset="0"/>
              </a:rPr>
              <a:t>skateboard will roll backwards because </a:t>
            </a:r>
            <a:r>
              <a:rPr lang="en-US" sz="24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-</a:t>
            </a:r>
            <a:endParaRPr lang="en-US" sz="2400" b="1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142" y="5491146"/>
            <a:ext cx="4483510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State Newton’s Law of Inertia.</a:t>
            </a:r>
            <a:endParaRPr lang="en-US" sz="2000" b="1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99584"/>
              </p:ext>
            </p:extLst>
          </p:nvPr>
        </p:nvGraphicFramePr>
        <p:xfrm>
          <a:off x="874481" y="4065348"/>
          <a:ext cx="5016910" cy="1188720"/>
        </p:xfrm>
        <a:graphic>
          <a:graphicData uri="http://schemas.openxmlformats.org/drawingml/2006/table">
            <a:tbl>
              <a:tblPr/>
              <a:tblGrid>
                <a:gridCol w="464315"/>
                <a:gridCol w="455259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Gravity on the book can be reduced to zero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Unbalanced forces act on the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Balanced forces act on the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71383"/>
              </p:ext>
            </p:extLst>
          </p:nvPr>
        </p:nvGraphicFramePr>
        <p:xfrm>
          <a:off x="6401896" y="3889221"/>
          <a:ext cx="4885270" cy="2103120"/>
        </p:xfrm>
        <a:graphic>
          <a:graphicData uri="http://schemas.openxmlformats.org/drawingml/2006/table">
            <a:tbl>
              <a:tblPr/>
              <a:tblGrid>
                <a:gridCol w="293872"/>
                <a:gridCol w="4591398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gency FB" panose="020B0503020202020204" pitchFamily="34" charset="0"/>
                        </a:rPr>
                        <a:t>the pull of gravity on the person is the same as on the skateboard, regardless of size.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smtClean="0">
                          <a:effectLst/>
                          <a:latin typeface="Agency FB" panose="020B0503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the air resistance on the person is great and the friction on the skateboard is small.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smtClean="0">
                          <a:effectLst/>
                          <a:latin typeface="Agency FB" panose="020B0503020202020204" pitchFamily="34" charset="0"/>
                        </a:rPr>
                        <a:t>C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for the force that sent the person forward, there is an equal force pushing back on the skateboard.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096000" y="2448232"/>
            <a:ext cx="0" cy="38123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752923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latin typeface="Agency FB" panose="020B0503020202020204" pitchFamily="34" charset="0"/>
              </a:rPr>
              <a:t>Daily Quiz: Thursday – December 3,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We will investigate and describe applications of Newton’s law of inertia, law of force and acceleration, and law of action-reaction such as in vehicle restraints, sports activities, amusement park rides, Earth’s tectonic activities, and rocket launches.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Write that you are completing the physics worksheet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from yesterday. You have 20 minutes to finish all of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questions (1-16) and ask about any problems you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might still have.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2. If you have a question about the worksheet,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raise your hand. </a:t>
            </a:r>
            <a:endParaRPr lang="en-US" sz="2800" b="1" u="sng" dirty="0">
              <a:solidFill>
                <a:srgbClr val="00B0F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639" y="3928672"/>
            <a:ext cx="3392129" cy="21852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What is the formula for the following: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Work=?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Density=?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506465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2700" b="1" dirty="0" smtClean="0">
                <a:latin typeface="Agency FB" panose="020B0503020202020204" pitchFamily="34" charset="0"/>
              </a:rPr>
              <a:t>Daily Quiz: Monday – December 7, 2015</a:t>
            </a:r>
            <a:r>
              <a:rPr lang="en-US" sz="4000" dirty="0" smtClean="0">
                <a:latin typeface="Agency FB" panose="020B0503020202020204" pitchFamily="34" charset="0"/>
              </a:rPr>
              <a:t/>
            </a:r>
            <a:br>
              <a:rPr lang="en-US" sz="4000" dirty="0" smtClean="0">
                <a:latin typeface="Agency FB" panose="020B0503020202020204" pitchFamily="34" charset="0"/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We will investigate and describe applications of Newton’s law of inertia, law of force and acceleration, and law of action-reaction such as in vehicle restraints, sports activities, amusement park rides, Earth’s tectonic activities, and rocket launches.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6708" y="4453147"/>
            <a:ext cx="388620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What are the different types of energy transformations?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20563" r="3763"/>
          <a:stretch/>
        </p:blipFill>
        <p:spPr bwMode="auto">
          <a:xfrm>
            <a:off x="811160" y="1985341"/>
            <a:ext cx="6312311" cy="42507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160" y="2068070"/>
            <a:ext cx="38345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6708" y="2422611"/>
            <a:ext cx="3886202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2. Explain how writing the formulas in a triangle is helpful.</a:t>
            </a:r>
            <a:endParaRPr lang="en-US" sz="36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859856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Tuesday – December 8, 2015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We will investigate and describe applications of Newton’s law of inertia, law of force and acceleration, and law of action-reaction such as in vehicle restraints, sports activities, amusement park rides, Earth’s tectonic activities, and rocket launches.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6708" y="3791427"/>
            <a:ext cx="3886201" cy="8925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When is your test?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632" y="2636476"/>
            <a:ext cx="5788740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What is the acronym for remembering the energy transformations?</a:t>
            </a:r>
          </a:p>
          <a:p>
            <a:pPr marL="742950" indent="-742950" algn="ctr">
              <a:buAutoNum type="arabicPeriod"/>
            </a:pPr>
            <a:endParaRPr lang="en-US" sz="3600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742950" indent="-742950" algn="ctr">
              <a:buAutoNum type="arabicPeriod"/>
            </a:pPr>
            <a:r>
              <a:rPr lang="en-US" sz="36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What are Newton’s three laws?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859856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Wednesday – December 9, 2015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We will investigate and describe applications of Newton’s law of inertia, law of force and acceleration, and law of action-reaction such as in vehicle restraints, sports activities, amusement park rides, Earth’s tectonic activities, and rocket launches. 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6708" y="3791427"/>
            <a:ext cx="3886201" cy="8925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No closing question today.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632" y="3083541"/>
            <a:ext cx="5788740" cy="28623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Study for your test! Get out </a:t>
            </a:r>
            <a:r>
              <a:rPr lang="en-US" sz="3600" smtClean="0">
                <a:solidFill>
                  <a:srgbClr val="002060"/>
                </a:solidFill>
                <a:latin typeface="Agency FB" panose="020B0503020202020204" pitchFamily="34" charset="0"/>
              </a:rPr>
              <a:t>your IPads</a:t>
            </a:r>
            <a:r>
              <a:rPr lang="en-US" sz="3600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endParaRPr lang="en-US" sz="3600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Reviews are due today!</a:t>
            </a:r>
          </a:p>
          <a:p>
            <a:pPr algn="ctr"/>
            <a:endParaRPr lang="en-US" sz="3600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859856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Monday – December 14, 2015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explore how different wavelengths of the electromagnetic spectrum such as light and radio waves are used to gain info about distances and properties of components of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550" y="5235280"/>
            <a:ext cx="3886201" cy="8925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No closing question today.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417" y="2529895"/>
            <a:ext cx="4564468" cy="2677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Get out your homework from Friday.</a:t>
            </a: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Clear off your desk except for your homework, scissors (if you have them) and a writing utensil.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2" descr="https://upload.wikimedia.org/wikipedia/commons/thumb/c/cf/EM_Spectrum_Properties_edit.svg/2000px-EM_Spectrum_Properties_edi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78" y="2685388"/>
            <a:ext cx="5239880" cy="31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859856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Tuesday – January 5,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describe components of the universe, including stars nebulae, and galaxies, and use models such as the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Hertzsprung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-Russell diagram for classification.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5035" y="3539537"/>
            <a:ext cx="388620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What is the first stage in the life cycle of a star?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659" y="2683431"/>
            <a:ext cx="5781367" cy="310854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Describe your favorite part from Christmas break.</a:t>
            </a: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List the following: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		-1 thing you know about stars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		-</a:t>
            </a:r>
            <a:r>
              <a:rPr lang="en-US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1 thing you </a:t>
            </a: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want to know about stars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		-1 question you have about stars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859856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Wednesday – January 6,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describe components of the universe, including stars nebulae, and galaxies, and use models such as the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Hertzsprung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-Russell diagram for classification.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0451" y="4936465"/>
            <a:ext cx="3886201" cy="8925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What is the </a:t>
            </a:r>
            <a:r>
              <a:rPr 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H-R diagram?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11" y="2596219"/>
            <a:ext cx="7049728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Finish Pt. 2 of your </a:t>
            </a:r>
            <a:r>
              <a:rPr 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tudent Journal.  </a:t>
            </a:r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Make sure you did yesterday’s closing objective: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	”What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is the first stage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in	the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life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cycle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of a star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?”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290" y="4109064"/>
            <a:ext cx="4173794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gency FB" panose="020B0503020202020204" pitchFamily="34" charset="0"/>
              </a:rPr>
              <a:t>If you did not get a Vocabulary list yesterday, make sure you get it today. You have a Vocab Test Friday!!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upload.wikimedia.org/wikipedia/commons/1/17/Hertzsprung-Russel_Star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90" y="2529543"/>
            <a:ext cx="2164121" cy="22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Quiz: Wednesday -August 26,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We will identify proper safety procedures.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What is something that is unsafe do to in a science classroom?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What’s due Friday?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Record the two safety procedures you learned today.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478515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Thursday – January 7,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describe components of the universe, including stars nebulae, and galaxies, and use models such as the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Hertzsprung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-Russell diagram for classification.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168" y="4896778"/>
            <a:ext cx="388620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Which galaxy is shaped like a football/egg?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664" y="2426487"/>
            <a:ext cx="4545211" cy="2246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Which star is brighter? Polaris or Sirius B</a:t>
            </a:r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If a star is in the blue section is it cooler or hotter than a star in the red section?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16" y="1813358"/>
            <a:ext cx="6147370" cy="45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Friday – January 8,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describe components of the universe, including stars nebulae, and galaxies, and use models such as the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Hertzsprung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-Russell diagram for classification.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273" y="4700174"/>
            <a:ext cx="388620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What type of galaxy is pictured?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8" y="2806487"/>
            <a:ext cx="5368413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What is the name of our galaxy and what type of galaxy is it?</a:t>
            </a:r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Describe the other two types of galaxies.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Image result for irregular 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13" y="2463013"/>
            <a:ext cx="4106709" cy="37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Tuesday – January 19,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273" y="4700174"/>
            <a:ext cx="388620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Compare and contrast a light year with an inch.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8" y="2806487"/>
            <a:ext cx="5024161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What do you think a light year is? (Infer from today’s objective)</a:t>
            </a:r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How do you think this is useful for scientists studying the universe?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2" descr="http://regentsearth.com/ILLUSTRATED%20GLOSSARY/Glossary%20Pix/light%20y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02" y="2731008"/>
            <a:ext cx="5041369" cy="32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Wednesday – January 20,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273" y="4700174"/>
            <a:ext cx="388620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How far is the moon from </a:t>
            </a:r>
            <a:r>
              <a:rPr 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the Earth?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8" y="2806487"/>
            <a:ext cx="5024161" cy="9541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What is the speed of light?</a:t>
            </a:r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What does a light year measure?</a:t>
            </a: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2050" name="Picture 2" descr="http://image.slidesharecdn.com/lightyear-140829103520-phpapp01/95/lightyear-4-638.jpg?cb=14093085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32" y="2470722"/>
            <a:ext cx="5061710" cy="38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Thursday – January 21,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14209"/>
            <a:ext cx="7846141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For 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Earth’s moon, the time between one full moon and the next full moon is approximately </a:t>
            </a:r>
            <a:r>
              <a:rPr lang="en-US" sz="2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–</a:t>
            </a:r>
          </a:p>
          <a:p>
            <a:pPr marL="742950" indent="-742950">
              <a:buAutoNum type="arabicPeriod"/>
            </a:pPr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Agency FB" panose="020B0503020202020204" pitchFamily="34" charset="0"/>
              </a:rPr>
              <a:t>Proxima</a:t>
            </a:r>
            <a:r>
              <a:rPr lang="en-US" sz="24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Centauri is a star that is 4.2 light years from Earth. Based solely on this information, </a:t>
            </a:r>
            <a:r>
              <a:rPr lang="en-US" sz="24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what conclusion can </a:t>
            </a:r>
            <a:r>
              <a:rPr lang="en-US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be drawn?</a:t>
            </a:r>
            <a:endParaRPr lang="en-US" sz="24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61421"/>
              </p:ext>
            </p:extLst>
          </p:nvPr>
        </p:nvGraphicFramePr>
        <p:xfrm>
          <a:off x="3839619" y="3314056"/>
          <a:ext cx="1956497" cy="1371600"/>
        </p:xfrm>
        <a:graphic>
          <a:graphicData uri="http://schemas.openxmlformats.org/drawingml/2006/table">
            <a:tbl>
              <a:tblPr/>
              <a:tblGrid>
                <a:gridCol w="454271"/>
                <a:gridCol w="1502226"/>
              </a:tblGrid>
              <a:tr h="453727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28 days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727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14 days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727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Agency FB" panose="020B0503020202020204" pitchFamily="34" charset="0"/>
                        </a:rPr>
                        <a:t> week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48134" y="3021930"/>
            <a:ext cx="2182762" cy="261610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A light year is a reasonable unit for measuring the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size of what?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Friday – January 22,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14209"/>
            <a:ext cx="7846141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What is the name of the moon phase that occurs when the moon is directly between the sun and the earth?</a:t>
            </a:r>
          </a:p>
          <a:p>
            <a:pPr marL="742950" indent="-742950">
              <a:buAutoNum type="arabicPeriod"/>
            </a:pPr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</a:t>
            </a:r>
            <a:r>
              <a:rPr lang="en-US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What is the name of the moon phase that occurs when the moon is </a:t>
            </a:r>
            <a:r>
              <a:rPr lang="en-US" sz="24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on the opposite side of earth from the sun?</a:t>
            </a: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8134" y="3021930"/>
            <a:ext cx="2182762" cy="21852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No closing objective.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Turn in your Daily quiz!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996" y="815052"/>
            <a:ext cx="9601196" cy="77292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Agency FB" panose="020B0503020202020204" pitchFamily="34" charset="0"/>
              </a:rPr>
              <a:t>Oreo Lab</a:t>
            </a:r>
            <a:endParaRPr lang="en-US" sz="9600" b="1" dirty="0">
              <a:latin typeface="Agency FB" panose="020B05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61478" y="1859184"/>
            <a:ext cx="5034116" cy="576262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gency FB" panose="020B0503020202020204" pitchFamily="34" charset="0"/>
              </a:rPr>
              <a:t>Directions: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61478" y="2401596"/>
            <a:ext cx="5034116" cy="3826575"/>
          </a:xfrm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Google individual Moon Phases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Draw the </a:t>
            </a:r>
            <a:r>
              <a:rPr lang="en-US" b="1" smtClean="0">
                <a:latin typeface="Agency FB" panose="020B0503020202020204" pitchFamily="34" charset="0"/>
              </a:rPr>
              <a:t>Phase on the back of your </a:t>
            </a:r>
            <a:r>
              <a:rPr lang="en-US" b="1" dirty="0" smtClean="0">
                <a:latin typeface="Agency FB" panose="020B0503020202020204" pitchFamily="34" charset="0"/>
              </a:rPr>
              <a:t>Handout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Make it on the Oreo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Look at the cards for the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Coach Wilson checks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Draw the Phases on your Handout (in order)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Eat Oreos!!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233" y="1859184"/>
            <a:ext cx="4935794" cy="576262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gency FB" panose="020B0503020202020204" pitchFamily="34" charset="0"/>
              </a:rPr>
              <a:t>Names of Lunar Phases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609" y="2435446"/>
            <a:ext cx="4933418" cy="3792725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Waxing Gibbous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Waning Crescent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Full moon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First Quarter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Waxing Crescent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Third Quarter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Waning Gibbous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New Moon</a:t>
            </a:r>
          </a:p>
          <a:p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Monday – January 25,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14209"/>
            <a:ext cx="5427408" cy="292387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What comes after a new moon?</a:t>
            </a:r>
          </a:p>
          <a:p>
            <a:pPr marL="742950" indent="-742950">
              <a:buAutoNum type="arabicPeriod"/>
            </a:pP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What comes after a full moon?</a:t>
            </a: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How long does it take for the moon to orbit earth?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Tuesday – </a:t>
            </a:r>
            <a:r>
              <a:rPr lang="en-US" sz="3600" b="1" smtClean="0">
                <a:latin typeface="Agency FB" panose="020B0503020202020204" pitchFamily="34" charset="0"/>
              </a:rPr>
              <a:t>January 26, </a:t>
            </a:r>
            <a:r>
              <a:rPr lang="en-US" sz="3600" b="1" dirty="0" smtClean="0">
                <a:latin typeface="Agency FB" panose="020B0503020202020204" pitchFamily="34" charset="0"/>
              </a:rPr>
              <a:t>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785" y="5230858"/>
            <a:ext cx="4568466" cy="8925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Finish all questions for your notes.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91344" y="2070098"/>
            <a:ext cx="6527892" cy="4601497"/>
            <a:chOff x="4791344" y="2070098"/>
            <a:chExt cx="6527892" cy="46014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880" t="21472" r="57964" b="4940"/>
            <a:stretch/>
          </p:blipFill>
          <p:spPr>
            <a:xfrm>
              <a:off x="5457056" y="2070098"/>
              <a:ext cx="5862180" cy="460149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26710" y="2861187"/>
              <a:ext cx="3775587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18811" y="4245485"/>
              <a:ext cx="3775587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26709" y="5749723"/>
              <a:ext cx="3775587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48107" y="3979630"/>
              <a:ext cx="5018215" cy="22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48106" y="5374370"/>
              <a:ext cx="5254190" cy="375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8106" y="2613187"/>
              <a:ext cx="5018215" cy="22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7064477" y="2688897"/>
              <a:ext cx="29497" cy="39826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793226" y="3806761"/>
              <a:ext cx="2300748" cy="39310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791344" y="2810573"/>
              <a:ext cx="1345791" cy="5996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60752" y="4017402"/>
              <a:ext cx="1515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gency FB" panose="020B0503020202020204" pitchFamily="34" charset="0"/>
                </a:rPr>
                <a:t>Cornell Note Line to divide paper</a:t>
              </a:r>
              <a:endParaRPr lang="en-US" sz="1600" b="1" dirty="0">
                <a:latin typeface="Agency FB" panose="020B0503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82598" y="2098999"/>
              <a:ext cx="3775587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59252" y="2268741"/>
              <a:ext cx="1515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gency FB" panose="020B0503020202020204" pitchFamily="34" charset="0"/>
                </a:rPr>
                <a:t>Cornell Note Questions</a:t>
              </a:r>
              <a:endParaRPr lang="en-US" sz="1600" b="1" dirty="0">
                <a:latin typeface="Agency FB" panose="020B0503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04692" y="2541350"/>
            <a:ext cx="3786652" cy="2677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Insert Cornell Note line. </a:t>
            </a:r>
            <a:r>
              <a:rPr lang="en-US" sz="2800" b="1" dirty="0">
                <a:latin typeface="Agency FB" panose="020B0503020202020204" pitchFamily="34" charset="0"/>
                <a:cs typeface="Aharoni" panose="02010803020104030203" pitchFamily="2" charset="-79"/>
              </a:rPr>
              <a:t>Write questions next to drawings of moon phases</a:t>
            </a:r>
            <a:r>
              <a:rPr lang="en-US" sz="2800" b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. Complete from New Moon-Full Moon. You Have 5 Minutes.</a:t>
            </a:r>
            <a:endParaRPr lang="en-US" sz="2800" b="1" dirty="0"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16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Wednesday – January 27,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529543"/>
            <a:ext cx="5427408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What does waxing and waning mean?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What does crescent and gibbous mean?</a:t>
            </a: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Draw a waning </a:t>
            </a:r>
            <a:r>
              <a:rPr lang="en-US" sz="28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gibbous moon.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Quiz: Thursday -August 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We will identify proper safety procedures.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Where is the eye wash station?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If you are on fire, what should you do?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Which rule is your poster about?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Thursday – January 28,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529543"/>
            <a:ext cx="5427408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Which side is lit up if it is a waning gibbous moon?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Which side is lit up if it is a </a:t>
            </a:r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waxing crescent 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moon?</a:t>
            </a: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Draw a waxing crescent moon.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Thursday – January 28,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529543"/>
            <a:ext cx="5427408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Which side is lit up if it is a waning gibbous moon?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Which side is lit up if it is a </a:t>
            </a:r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waxing crescent 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moon?</a:t>
            </a: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Draw a waxing crescent moon.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458" y="1393723"/>
            <a:ext cx="11208775" cy="46162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73742" y="289707"/>
            <a:ext cx="12123173" cy="13621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gency FB" panose="020B0503020202020204" pitchFamily="34" charset="0"/>
              </a:rPr>
              <a:t>Friday, January 29</a:t>
            </a:r>
            <a:r>
              <a:rPr lang="en-US" baseline="30000" dirty="0" smtClean="0">
                <a:latin typeface="Agency FB" panose="020B0503020202020204" pitchFamily="34" charset="0"/>
              </a:rPr>
              <a:t>th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sz="5300" b="1" dirty="0">
                <a:latin typeface="Agency FB" panose="020B0503020202020204" pitchFamily="34" charset="0"/>
              </a:rPr>
              <a:t>Answers to the Test Review</a:t>
            </a:r>
            <a:r>
              <a:rPr lang="en-US" sz="2800" b="1" dirty="0">
                <a:latin typeface="Agency FB" panose="020B0503020202020204" pitchFamily="34" charset="0"/>
              </a:rPr>
              <a:t/>
            </a:r>
            <a:br>
              <a:rPr lang="en-US" sz="2800" b="1" dirty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2168" y="1651820"/>
            <a:ext cx="10840065" cy="4100052"/>
          </a:xfrm>
        </p:spPr>
        <p:txBody>
          <a:bodyPr numCol="3">
            <a:no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B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</a:t>
            </a:r>
          </a:p>
          <a:p>
            <a:pPr marL="514350" indent="-514350" defTabSz="955675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D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B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D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D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A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</a:t>
            </a:r>
          </a:p>
          <a:p>
            <a:pPr marL="635000" indent="-635000">
              <a:buFont typeface="Wingdings" panose="05000000000000000000" pitchFamily="2" charset="2"/>
              <a:buAutoNum type="arabicPeriod"/>
            </a:pPr>
            <a:r>
              <a:rPr lang="en-US" b="1" dirty="0">
                <a:latin typeface="Agency FB" panose="020B0503020202020204" pitchFamily="34" charset="0"/>
              </a:rPr>
              <a:t>We can only see portions of the lit part of the moon as the moon revolves around the Earth</a:t>
            </a:r>
            <a:r>
              <a:rPr lang="en-US" b="1" dirty="0" smtClean="0">
                <a:latin typeface="Agency FB" panose="020B0503020202020204" pitchFamily="34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B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New </a:t>
            </a:r>
            <a:r>
              <a:rPr lang="en-US" b="1" dirty="0">
                <a:latin typeface="Agency FB" panose="020B0503020202020204" pitchFamily="34" charset="0"/>
              </a:rPr>
              <a:t>– Sun, Moon, </a:t>
            </a:r>
            <a:r>
              <a:rPr lang="en-US" b="1" dirty="0" smtClean="0">
                <a:latin typeface="Agency FB" panose="020B0503020202020204" pitchFamily="34" charset="0"/>
              </a:rPr>
              <a:t>Earth      Full </a:t>
            </a:r>
            <a:r>
              <a:rPr lang="en-US" b="1" dirty="0">
                <a:latin typeface="Agency FB" panose="020B0503020202020204" pitchFamily="34" charset="0"/>
              </a:rPr>
              <a:t>– Sun, Earth, </a:t>
            </a:r>
            <a:r>
              <a:rPr lang="en-US" b="1" dirty="0" smtClean="0">
                <a:latin typeface="Agency FB" panose="020B0503020202020204" pitchFamily="34" charset="0"/>
              </a:rPr>
              <a:t>Moon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>
                <a:latin typeface="Agency FB" panose="020B0503020202020204" pitchFamily="34" charset="0"/>
              </a:rPr>
              <a:t>A</a:t>
            </a:r>
            <a:endParaRPr lang="en-US" b="1" dirty="0" smtClean="0">
              <a:latin typeface="Agency FB" panose="020B0503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B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C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 smtClean="0">
                <a:latin typeface="Agency FB" panose="020B0503020202020204" pitchFamily="34" charset="0"/>
              </a:rPr>
              <a:t>D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b="1" dirty="0">
                <a:latin typeface="Agency FB" panose="020B0503020202020204" pitchFamily="34" charset="0"/>
              </a:rPr>
              <a:t>B</a:t>
            </a:r>
            <a:r>
              <a:rPr lang="en-US" b="1" dirty="0" smtClean="0">
                <a:latin typeface="Agency FB" panose="020B05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38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1921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Monday – February 1,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model and describe how light years are used to measure distances and sizes in the universe.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53743"/>
            <a:ext cx="5427408" cy="24314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What confused you on your test?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List the moon phases in order.</a:t>
            </a:r>
            <a:endParaRPr lang="en-US" sz="32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Tell me one thing you know about ocean tides.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22468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Tuesday – February 2,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relate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the position of the Moon and Sun to their effect on ocean tides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53743"/>
            <a:ext cx="5427408" cy="24314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Define gravitational pull.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Define lunar cycle.</a:t>
            </a: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What are 1</a:t>
            </a:r>
            <a:r>
              <a:rPr lang="en-US" sz="2800" b="1" baseline="30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st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and last quarter moons?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22468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Wednesday – February 3,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relate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the position of the Moon and Sun to their effect on ocean tides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53743"/>
            <a:ext cx="5427408" cy="24314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Define gravitational pull.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Define lunar cycle.</a:t>
            </a: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What are 1</a:t>
            </a:r>
            <a:r>
              <a:rPr lang="en-US" sz="2800" b="1" baseline="30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st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and last quarter moons?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22468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Thursday – February </a:t>
            </a:r>
            <a:r>
              <a:rPr lang="en-US" sz="3600" b="1" dirty="0">
                <a:latin typeface="Agency FB" panose="020B0503020202020204" pitchFamily="34" charset="0"/>
              </a:rPr>
              <a:t>4</a:t>
            </a:r>
            <a:r>
              <a:rPr lang="en-US" sz="3600" b="1" dirty="0" smtClean="0">
                <a:latin typeface="Agency FB" panose="020B0503020202020204" pitchFamily="34" charset="0"/>
              </a:rPr>
              <a:t>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relate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the position of the Moon and Sun to their effect on ocean tides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53743"/>
            <a:ext cx="5427408" cy="292387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What is an ocean tide?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Differentiate between high and low tides.</a:t>
            </a: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What is a new moon and how will it effect the tides?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224680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Friday – February 5,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Objective: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We will relate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the position of the Moon and Sun to their effect on ocean tides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.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4" y="2753743"/>
            <a:ext cx="5427408" cy="292387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Differentiate between spring and neap tides.</a:t>
            </a: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Describe the tidal effect.</a:t>
            </a: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249" y="3092298"/>
            <a:ext cx="297179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How does the Earth’s revolution change the seasons?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2" y="897325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Tuesday – February 16, 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70" y="897325"/>
            <a:ext cx="10375491" cy="550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Agency FB" panose="020B0503020202020204" pitchFamily="34" charset="0"/>
              </a:rPr>
              <a:t>How is thermal energy transferred in the formation and life cycle of a hurricane?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Agency FB" panose="020B0503020202020204" pitchFamily="34" charset="0"/>
              </a:rPr>
              <a:t>What role does the evaporation process from warm ocean surfaces play in the formation of storm clouds and hurricanes?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gency FB" panose="020B0503020202020204" pitchFamily="34" charset="0"/>
              </a:rPr>
              <a:t>How does rapid evaporation of seawater affect the local air pressure and the formation of hurricanes?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What roles do the evaporation and condensation processes play in the formation of clouds and the development of storm systems?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Agency FB" panose="020B0503020202020204" pitchFamily="34" charset="0"/>
              </a:rPr>
              <a:t>Why do hurricanes form as low pressure air masses?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gency FB" panose="020B0503020202020204" pitchFamily="34" charset="0"/>
              </a:rPr>
              <a:t>What processes determine the path that hurricanes follow?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gency FB" panose="020B0503020202020204" pitchFamily="34" charset="0"/>
              </a:rPr>
              <a:t>How do ocean currents affect weather patterns on the continents</a:t>
            </a:r>
            <a:r>
              <a:rPr lang="en-US" sz="3200" b="1" dirty="0" smtClean="0">
                <a:latin typeface="Agency FB" panose="020B050302020202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043565"/>
            <a:ext cx="10766322" cy="669687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latin typeface="Agency FB" panose="020B0503020202020204" pitchFamily="34" charset="0"/>
              </a:rPr>
              <a:t>Daily Quiz: Friday – February </a:t>
            </a:r>
            <a:r>
              <a:rPr lang="en-US" sz="3600" b="1" dirty="0" smtClean="0">
                <a:latin typeface="Agency FB" panose="020B0503020202020204" pitchFamily="34" charset="0"/>
              </a:rPr>
              <a:t>18, </a:t>
            </a:r>
            <a:r>
              <a:rPr lang="en-US" sz="3600" b="1" dirty="0" smtClean="0">
                <a:latin typeface="Agency FB" panose="020B0503020202020204" pitchFamily="34" charset="0"/>
              </a:rPr>
              <a:t>2016</a:t>
            </a:r>
            <a:r>
              <a:rPr lang="en-US" sz="4900" dirty="0" smtClean="0">
                <a:latin typeface="Agency FB" panose="020B0503020202020204" pitchFamily="34" charset="0"/>
              </a:rPr>
              <a:t/>
            </a:r>
            <a:br>
              <a:rPr lang="en-US" sz="4900" dirty="0" smtClean="0"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Today’s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Objective: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student is expected to identify how global patterns of atmospheric movement influence local weather using weather maps that show high and low pressures and fronts.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422611"/>
            <a:ext cx="10766322" cy="36301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	</a:t>
            </a:r>
            <a:endParaRPr lang="en-US" sz="32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						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686" y="2775764"/>
            <a:ext cx="7152968" cy="292387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1. </a:t>
            </a:r>
            <a:r>
              <a:rPr lang="en-US" sz="32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Pick up the yellow paper off of the front table. </a:t>
            </a:r>
            <a:endParaRPr lang="en-US" sz="32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endParaRPr lang="en-US" sz="32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2. </a:t>
            </a:r>
            <a:r>
              <a:rPr lang="en-US" sz="32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You need a the yellow paper, a pencil/pen and your iPad. Put everything else away.</a:t>
            </a:r>
            <a:endParaRPr lang="en-US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6417" y="3360539"/>
            <a:ext cx="297179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Closing Objective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Discuss the stations you completed with a partner.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Quiz: Friday -August 28,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We will evaluate our knowledge of proper safety procedures.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When do you wear goggles?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What is important when dealing with heating </a:t>
            </a:r>
            <a:r>
              <a:rPr lang="en-US" sz="2000" smtClean="0">
                <a:solidFill>
                  <a:srgbClr val="FF0000"/>
                </a:solidFill>
              </a:rPr>
              <a:t>safety?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How can you tell if glass is hot by looking at it and how should you handle it? 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TURN IN DAILY QUIZ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Quiz: Monday -August 31,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describe the structure of atoms.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Turn in your cartoon. (Put in your class tray at the back of the classroom)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What is the center of an atom called?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a. nucleus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b. element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c. electron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W</a:t>
            </a:r>
            <a:r>
              <a:rPr lang="en-US" sz="2000" dirty="0" smtClean="0">
                <a:solidFill>
                  <a:srgbClr val="00B050"/>
                </a:solidFill>
              </a:rPr>
              <a:t>hat do atoms make up? </a:t>
            </a: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21" y="3624724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65939"/>
            <a:ext cx="9601196" cy="66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Quiz: Tuesday – September 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136" y="1135626"/>
            <a:ext cx="9601196" cy="331893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Today’s Objective: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 will describe the structure of atoms.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1. The </a:t>
            </a:r>
            <a:r>
              <a:rPr lang="en-US" sz="2000" b="1" dirty="0">
                <a:solidFill>
                  <a:srgbClr val="FF0000"/>
                </a:solidFill>
              </a:rPr>
              <a:t>three smaller components that make up atoms are 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2. Which </a:t>
            </a:r>
            <a:r>
              <a:rPr lang="en-US" sz="2000" b="1" dirty="0">
                <a:solidFill>
                  <a:srgbClr val="0070C0"/>
                </a:solidFill>
              </a:rPr>
              <a:t>of the following lists the two particles found together inside the nucleus of an atom?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Closing Objective: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Correct and explain the right answer to your warm up questions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84648"/>
              </p:ext>
            </p:extLst>
          </p:nvPr>
        </p:nvGraphicFramePr>
        <p:xfrm>
          <a:off x="2612921" y="1980546"/>
          <a:ext cx="3615813" cy="1904921"/>
        </p:xfrm>
        <a:graphic>
          <a:graphicData uri="http://schemas.openxmlformats.org/drawingml/2006/table">
            <a:tbl>
              <a:tblPr/>
              <a:tblGrid>
                <a:gridCol w="444911"/>
                <a:gridCol w="3170902"/>
              </a:tblGrid>
              <a:tr h="475268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A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neutrons, protons and ions.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9117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B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neutrons, electrons and protons.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268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protons, ions and electrons.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268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electrons, neutrons and ions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58021"/>
              </p:ext>
            </p:extLst>
          </p:nvPr>
        </p:nvGraphicFramePr>
        <p:xfrm>
          <a:off x="3533047" y="4429518"/>
          <a:ext cx="2695687" cy="1389462"/>
        </p:xfrm>
        <a:graphic>
          <a:graphicData uri="http://schemas.openxmlformats.org/drawingml/2006/table">
            <a:tbl>
              <a:tblPr/>
              <a:tblGrid>
                <a:gridCol w="297426"/>
                <a:gridCol w="2398261"/>
              </a:tblGrid>
              <a:tr h="383622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A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Helvetica Neue"/>
                      </a:endParaRP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Photons and ions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B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70C0"/>
                          </a:solidFill>
                          <a:effectLst/>
                        </a:rPr>
                        <a:t>Neutrons and electrons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Protons and neutrons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Helvetica Neue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Electrons and protons</a:t>
                      </a:r>
                    </a:p>
                  </a:txBody>
                  <a:tcPr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12020</TotalTime>
  <Words>3412</Words>
  <Application>Microsoft Office PowerPoint</Application>
  <PresentationFormat>Widescreen</PresentationFormat>
  <Paragraphs>733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Agency FB</vt:lpstr>
      <vt:lpstr>Aharoni</vt:lpstr>
      <vt:lpstr>Arial</vt:lpstr>
      <vt:lpstr>Garamond</vt:lpstr>
      <vt:lpstr>Helvetica Neue</vt:lpstr>
      <vt:lpstr>Wingdings</vt:lpstr>
      <vt:lpstr>Organic</vt:lpstr>
      <vt:lpstr>Ms. Wilson’s Science Class</vt:lpstr>
      <vt:lpstr>Remind 101 Information:</vt:lpstr>
      <vt:lpstr>Daily Quiz: Monday-August 24, 2015</vt:lpstr>
      <vt:lpstr>Daily Quiz: Tuesday -August 25, 2015</vt:lpstr>
      <vt:lpstr>Daily Quiz: Wednesday -August 26, 2015</vt:lpstr>
      <vt:lpstr>Daily Quiz: Thursday -August 27, 2015</vt:lpstr>
      <vt:lpstr>Daily Quiz: Friday -August 28, 2015</vt:lpstr>
      <vt:lpstr>Daily Quiz: Monday -August 31, 2015</vt:lpstr>
      <vt:lpstr>Daily Quiz: Tuesday – September 1, 2015</vt:lpstr>
      <vt:lpstr>Daily Quiz: Wednesday – September 2, 2015</vt:lpstr>
      <vt:lpstr>Daily Quiz: Thursday – September 3, 2015</vt:lpstr>
      <vt:lpstr>Daily Quiz: Friday – September 4, 2015</vt:lpstr>
      <vt:lpstr>Daily Quiz: Tuesday – September 8, 2015</vt:lpstr>
      <vt:lpstr>Daily Quiz: Wednesday – September 9, 2015</vt:lpstr>
      <vt:lpstr>Daily Quiz: Monday – September 14, 2015 Today’s Objective: I will identify that protons determine an element’s identity and valence electrons determine its chemical properties. </vt:lpstr>
      <vt:lpstr>Daily Quiz: Tuesday – September 15, 2015 Today’s Objective: I will identify that protons determine an element’s identity and valence electrons determine its chemical properties. </vt:lpstr>
      <vt:lpstr>Daily Quiz: Wednesday – September 16, 2015 Today’s Objective: Evaluate our knowledge of atomic structures. </vt:lpstr>
      <vt:lpstr>Daily Quiz: Friday – September 18, 2015 Today’s Objective: Interpret the arrangement of the Periodic Table. Write that you started Part two of your student Journal  in the question blanks of your daily quiz.  </vt:lpstr>
      <vt:lpstr>Daily Quiz: Monday – September 21, 2015 Today’s Objective: Interpret the arrangement of the Periodic Table. Write questions and answers.  </vt:lpstr>
      <vt:lpstr>Daily Quiz: Tuesday – September 22, 2015 Today’s Objective: Interpret the arrangement of the Periodic Table. Write questions and answers.  </vt:lpstr>
      <vt:lpstr>Daily Quiz: Thursday – September 24, 2015 Today’s Objective: Interpret the arrangement of the Periodic Table. Write questions and answers.  </vt:lpstr>
      <vt:lpstr>Daily Quiz: Wednesday – September 30, 2015 Today’s Objective: Interpret the arrangement of the Periodic Table. Write questions and answers.  </vt:lpstr>
      <vt:lpstr>Daily Quiz: Monday – October 5, 2015 Today’s Objective: Recognize that chemical formulas are used to identify substances and determine the # of atoms of each element in chemical formulas containing subscripts.. Write questions and answers.  </vt:lpstr>
      <vt:lpstr>Daily Quiz: Tuesday – October 6, 2015 Today’s Objective: Recognize that chemical formulas are used to identify substances and determine the # of atoms of each element in chemical formulas containing subscripts. Write questions and answers.  </vt:lpstr>
      <vt:lpstr>Daily Quiz: Wednesday – October 7, 2015 Today’s Objective: Evaluate our knowledge over the 1st Six weeks by taking a CBA.</vt:lpstr>
      <vt:lpstr>Daily Quiz: Thursday – October 8, 2015 Today’s Objective: Recognize that chemical formulas are used to identify substances and determine the # of atoms of each element in chemical formulas containing subscripts. Write questions and answers.  </vt:lpstr>
      <vt:lpstr>Daily Quiz: Monday – October 12, 2015 Today’s Objective: Recognize that chemical formulas are used to identify substances and determine the # of atoms of each element in chemical formulas containing subscripts. Write questions and answers.  </vt:lpstr>
      <vt:lpstr>Daily Quiz: Wednesday – October 14, 2015 Today’s Objective: Recognize that chemical formulas are used to identify substances and determine the # of atoms of each element in chemical formulas containing subscripts. Write questions and answers.  </vt:lpstr>
      <vt:lpstr>Daily Quiz: Thursday – October 14, 2015 Today’s Objective: investigate evidence of chemical reactions. Write questions and answers.  </vt:lpstr>
      <vt:lpstr>Daily Quiz: Friday – October 16, 2015 Today’s Objective: investigate evidence of chemical reactions. Write questions and answers.  </vt:lpstr>
      <vt:lpstr>Daily Quiz: Monday – October 19, 2015 Today’s Objective: investigate evidence of chemical reactions. Write questions and answers.  </vt:lpstr>
      <vt:lpstr>Daily Quiz: Tuesday – October 20, 2015 Today’s Objective: investigate evidence of chemical reactions. Write questions and answers.  </vt:lpstr>
      <vt:lpstr>Daily Quiz: Wednesday – October 21, 2015 Today’s Objective: evaluate my knowledge of chemical reactions. Write questions and answers.  </vt:lpstr>
      <vt:lpstr>Daily Quiz: Tuesday – October 27, 2015 Today’s Objective: We will demonstrate and calculate how unbalanced forces change the speed/direction of an object’s motion.  Write questions and answers.  </vt:lpstr>
      <vt:lpstr>Daily Quiz: Wednesday – October 28, 2015 Today’s Objective: We will demonstrate and calculate how unbalanced forces change the speed/direction of an object’s motion.  Write questions and answers.  </vt:lpstr>
      <vt:lpstr>Daily Quiz: Monday – October 29, 2015 Today’s Objective: We will demonstrate and calculate how unbalanced forces change the speed/direction of an object’s motion. Write questions and answers.  </vt:lpstr>
      <vt:lpstr>Daily Quiz: Friday – October 30, 2015 Today’s Objective: We will demonstrate and calculate how unbalanced forces change the speed/direction of an object’s motion.  Write questions and answers.  </vt:lpstr>
      <vt:lpstr>Daily Quiz: Monday – November 2, 2015 Today’s Objective: We will differentiate between speed, velocity, and acceleration.  Write questions and answers.  </vt:lpstr>
      <vt:lpstr>Daily Quiz: Monday – November 16, 2015 Today’s Objective: We will differentiate between speed, velocity, and acceleration.  Write questions and answers.  </vt:lpstr>
      <vt:lpstr>Daily Quiz: Tuesday – November 17, 2015 Today’s Objective: We will differentiate between speed, velocity, and acceleration.  Write questions and answers.  </vt:lpstr>
      <vt:lpstr>Daily Quiz: Wednesday – November 18, 2015 Today’s Objective: We will differentiate between speed, velocity, and acceleration.  Write questions and answers.  </vt:lpstr>
      <vt:lpstr>Daily Quiz: Monday – November 30, 2015 Today’s Objective: We will investigate and describe applications of Newton’s law of inertia, law of force and acceleration, and law of action-reaction such as in vehicle restraints, sports activities, amusement park rides, Earth’s tectonic activities, and rocket launches. </vt:lpstr>
      <vt:lpstr>Daily Quiz: Thursday – December 3, 2015 Today’s Objective: We will investigate and describe applications of Newton’s law of inertia, law of force and acceleration, and law of action-reaction such as in vehicle restraints, sports activities, amusement park rides, Earth’s tectonic activities, and rocket launches.   </vt:lpstr>
      <vt:lpstr>Daily Quiz: Monday – December 7, 2015 Today’s Objective: We will investigate and describe applications of Newton’s law of inertia, law of force and acceleration, and law of action-reaction such as in vehicle restraints, sports activities, amusement park rides, Earth’s tectonic activities, and rocket launches.   </vt:lpstr>
      <vt:lpstr>Daily Quiz: Tuesday – December 8, 2015 Today’s Objective: We will investigate and describe applications of Newton’s law of inertia, law of force and acceleration, and law of action-reaction such as in vehicle restraints, sports activities, amusement park rides, Earth’s tectonic activities, and rocket launches.   </vt:lpstr>
      <vt:lpstr>Daily Quiz: Wednesday – December 9, 2015 Today’s Objective: We will investigate and describe applications of Newton’s law of inertia, law of force and acceleration, and law of action-reaction such as in vehicle restraints, sports activities, amusement park rides, Earth’s tectonic activities, and rocket launches.   </vt:lpstr>
      <vt:lpstr>Daily Quiz: Monday – December 14, 2015 Today’s Objective: We will explore how different wavelengths of the electromagnetic spectrum such as light and radio waves are used to gain info about distances and properties of components of the universe.  </vt:lpstr>
      <vt:lpstr>Daily Quiz: Tuesday – January 5, 2016 Today’s Objective: We will describe components of the universe, including stars nebulae, and galaxies, and use models such as the Hertzsprung-Russell diagram for classification.  </vt:lpstr>
      <vt:lpstr>Daily Quiz: Wednesday – January 6, 2016 Today’s Objective: We will describe components of the universe, including stars nebulae, and galaxies, and use models such as the Hertzsprung-Russell diagram for classification.  </vt:lpstr>
      <vt:lpstr>Daily Quiz: Thursday – January 7, 2016 Today’s Objective: We will describe components of the universe, including stars nebulae, and galaxies, and use models such as the Hertzsprung-Russell diagram for classification.  </vt:lpstr>
      <vt:lpstr>Daily Quiz: Friday – January 8, 2016 Today’s Objective: We will describe components of the universe, including stars nebulae, and galaxies, and use models such as the Hertzsprung-Russell diagram for classification.  </vt:lpstr>
      <vt:lpstr>Daily Quiz: Tuesday – January 19, 2016 Today’s Objective: We will model and describe how light years are used to measure distances and sizes in the universe.  </vt:lpstr>
      <vt:lpstr>Daily Quiz: Wednesday – January 20, 2016 Today’s Objective: We will model and describe how light years are used to measure distances and sizes in the universe.  </vt:lpstr>
      <vt:lpstr>Daily Quiz: Thursday – January 21, 2016 Today’s Objective: We will model and describe how light years are used to measure distances and sizes in the universe.  </vt:lpstr>
      <vt:lpstr>Daily Quiz: Friday – January 22, 2016 Today’s Objective: We will model and describe how light years are used to measure distances and sizes in the universe.  </vt:lpstr>
      <vt:lpstr>Oreo Lab</vt:lpstr>
      <vt:lpstr>Daily Quiz: Monday – January 25, 2016 Today’s Objective: We will model and describe how light years are used to measure distances and sizes in the universe.  </vt:lpstr>
      <vt:lpstr>Daily Quiz: Tuesday – January 26, 2016 Today’s Objective: We will model and describe how light years are used to measure distances and sizes in the universe.  </vt:lpstr>
      <vt:lpstr>Daily Quiz: Wednesday – January 27, 2016 Today’s Objective: We will model and describe how light years are used to measure distances and sizes in the universe.  </vt:lpstr>
      <vt:lpstr>Daily Quiz: Thursday – January 28, 2016 Today’s Objective: We will model and describe how light years are used to measure distances and sizes in the universe.  </vt:lpstr>
      <vt:lpstr>Daily Quiz: Thursday – January 28, 2016 Today’s Objective: We will model and describe how light years are used to measure distances and sizes in the universe.  </vt:lpstr>
      <vt:lpstr> Friday, January 29th Answers to the Test Review </vt:lpstr>
      <vt:lpstr>Daily Quiz: Monday – February 1, 2016 Today’s Objective: We will model and describe how light years are used to measure distances and sizes in the universe.  </vt:lpstr>
      <vt:lpstr>Daily Quiz: Tuesday – February 2, 2016 Today’s Objective: We will relate the position of the Moon and Sun to their effect on ocean tides.  </vt:lpstr>
      <vt:lpstr>Daily Quiz: Wednesday – February 3, 2016 Today’s Objective: We will relate the position of the Moon and Sun to their effect on ocean tides.  </vt:lpstr>
      <vt:lpstr>Daily Quiz: Thursday – February 4, 2016 Today’s Objective: We will relate the position of the Moon and Sun to their effect on ocean tides.  </vt:lpstr>
      <vt:lpstr>Daily Quiz: Friday – February 5, 2016 Today’s Objective: We will relate the position of the Moon and Sun to their effect on ocean tides.  </vt:lpstr>
      <vt:lpstr>Daily Quiz: Tuesday – February 16, 2016   </vt:lpstr>
      <vt:lpstr>Daily Quiz: Friday – February 18, 2016 Today’s Objective: The student is expected to identify how global patterns of atmospheric movement influence local weather using weather maps that show high and low pressures and fronts.  </vt:lpstr>
    </vt:vector>
  </TitlesOfParts>
  <Company>Mansfield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Wilson’s Science Class</dc:title>
  <dc:creator>Wilson, Lauren</dc:creator>
  <cp:lastModifiedBy>Wilson, Lauren</cp:lastModifiedBy>
  <cp:revision>133</cp:revision>
  <dcterms:created xsi:type="dcterms:W3CDTF">2015-08-24T12:46:18Z</dcterms:created>
  <dcterms:modified xsi:type="dcterms:W3CDTF">2016-02-18T14:44:12Z</dcterms:modified>
</cp:coreProperties>
</file>