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5/26/2016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5/26/2016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Exam Review</a:t>
            </a:r>
            <a:endParaRPr lang="en-US" dirty="0"/>
          </a:p>
        </p:txBody>
      </p:sp>
      <p:sp>
        <p:nvSpPr>
          <p:cNvPr id="3" name="Subtitle 2"/>
          <p:cNvSpPr>
            <a:spLocks noGrp="1"/>
          </p:cNvSpPr>
          <p:nvPr>
            <p:ph type="subTitle" idx="1"/>
          </p:nvPr>
        </p:nvSpPr>
        <p:spPr/>
        <p:txBody>
          <a:bodyPr/>
          <a:lstStyle/>
          <a:p>
            <a:r>
              <a:rPr lang="en-US" dirty="0" smtClean="0"/>
              <a:t>Coach Wilson’s Class</a:t>
            </a:r>
            <a:endParaRPr lang="en-US" dirty="0"/>
          </a:p>
        </p:txBody>
      </p:sp>
    </p:spTree>
    <p:extLst>
      <p:ext uri="{BB962C8B-B14F-4D97-AF65-F5344CB8AC3E}">
        <p14:creationId xmlns:p14="http://schemas.microsoft.com/office/powerpoint/2010/main" val="38813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013" y="1282129"/>
            <a:ext cx="10554574" cy="3636511"/>
          </a:xfrm>
        </p:spPr>
        <p:txBody>
          <a:bodyPr/>
          <a:lstStyle/>
          <a:p>
            <a:r>
              <a:rPr lang="en-US" dirty="0"/>
              <a:t>If annual rainfall increased and caused ponds in this habitat to become deeper, how, after many generations, might the traits of these water lilies change? </a:t>
            </a:r>
          </a:p>
          <a:p>
            <a:endParaRPr lang="en-US" dirty="0"/>
          </a:p>
        </p:txBody>
      </p:sp>
      <p:pic>
        <p:nvPicPr>
          <p:cNvPr id="7" name="Picture 6" descr="waterLily.tif"/>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859168" y="3165335"/>
            <a:ext cx="4087097" cy="3506609"/>
          </a:xfrm>
          <a:prstGeom prst="rect">
            <a:avLst/>
          </a:prstGeom>
          <a:noFill/>
          <a:ln>
            <a:noFill/>
          </a:ln>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5125894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Which biomolecule is composed of three basic elements: carbon; hydrogen; and oxygen, and can be found in the form of unsaturated or saturated fats?</a:t>
            </a:r>
          </a:p>
        </p:txBody>
      </p:sp>
    </p:spTree>
    <p:extLst>
      <p:ext uri="{BB962C8B-B14F-4D97-AF65-F5344CB8AC3E}">
        <p14:creationId xmlns:p14="http://schemas.microsoft.com/office/powerpoint/2010/main" val="35089165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Lipids</a:t>
            </a:r>
          </a:p>
          <a:p>
            <a:endParaRPr lang="en-US" dirty="0"/>
          </a:p>
        </p:txBody>
      </p:sp>
    </p:spTree>
    <p:extLst>
      <p:ext uri="{BB962C8B-B14F-4D97-AF65-F5344CB8AC3E}">
        <p14:creationId xmlns:p14="http://schemas.microsoft.com/office/powerpoint/2010/main" val="334041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Longer stems</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634023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The Venus Fly Trap (</a:t>
            </a:r>
            <a:r>
              <a:rPr lang="en-US" i="1" dirty="0" err="1"/>
              <a:t>Dionaea</a:t>
            </a:r>
            <a:r>
              <a:rPr lang="en-US" i="1" dirty="0"/>
              <a:t> </a:t>
            </a:r>
            <a:r>
              <a:rPr lang="en-US" i="1" dirty="0" err="1"/>
              <a:t>muscipula</a:t>
            </a:r>
            <a:r>
              <a:rPr lang="en-US" dirty="0"/>
              <a:t>) is a plant, and like all other green plants, gets its energy from the Sun through photosynthesis. This plant, however, catches flies and breaks down their bodies using the chemicals to meet its needs. Which environmental condition led to this adaptation?</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547911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Soil with few nutrients</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510884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Chemicals used on crops to control insects affect ocean ecosystems when they –</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75671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Are washed into oceans, adding harmful substances.</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59006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474293" y="2086741"/>
            <a:ext cx="4907705" cy="2981202"/>
          </a:xfrm>
          <a:prstGeom prst="rect">
            <a:avLst/>
          </a:prstGeom>
          <a:solidFill>
            <a:schemeClr val="tx1"/>
          </a:solidFill>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953037" y="2086741"/>
            <a:ext cx="5241701" cy="2981201"/>
          </a:xfrm>
          <a:prstGeom prst="rect">
            <a:avLst/>
          </a:prstGeom>
          <a:solidFill>
            <a:schemeClr val="tx1"/>
          </a:solidFill>
        </p:spPr>
      </p:pic>
      <p:sp>
        <p:nvSpPr>
          <p:cNvPr id="6" name="Rectangle 5"/>
          <p:cNvSpPr/>
          <p:nvPr/>
        </p:nvSpPr>
        <p:spPr>
          <a:xfrm>
            <a:off x="2892759" y="5372330"/>
            <a:ext cx="6096000" cy="729430"/>
          </a:xfrm>
          <a:prstGeom prst="rect">
            <a:avLst/>
          </a:prstGeom>
        </p:spPr>
        <p:txBody>
          <a:bodyPr>
            <a:spAutoFit/>
          </a:bodyPr>
          <a:lstStyle/>
          <a:p>
            <a:pPr marL="228600" marR="0">
              <a:lnSpc>
                <a:spcPct val="115000"/>
              </a:lnSpc>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Which plants depend on and may compete for sandy soil in zone 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85834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Black Hickory and </a:t>
            </a:r>
            <a:r>
              <a:rPr lang="en-US" dirty="0" err="1"/>
              <a:t>Sweetgum</a:t>
            </a:r>
            <a:endParaRPr lang="en-US" dirty="0"/>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511474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Which human activities will have a negative impact on the balance of organisms within an ocean ecosystem?</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58428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Commercial fishing to provide food for humans</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23053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Leeches are organisms that live in ponds.  They feed on the blood of fish and other vertebrates and produce enzymes, which cause the animal on which it feeds to continue bleeding even after the leech is done feeding. This relationship would be classified as …</a:t>
            </a:r>
          </a:p>
          <a:p>
            <a:endParaRPr lang="en-US" dirty="0"/>
          </a:p>
        </p:txBody>
      </p:sp>
    </p:spTree>
    <p:extLst>
      <p:ext uri="{BB962C8B-B14F-4D97-AF65-F5344CB8AC3E}">
        <p14:creationId xmlns:p14="http://schemas.microsoft.com/office/powerpoint/2010/main" val="1088816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3884" y="3704889"/>
            <a:ext cx="8544229" cy="3934939"/>
          </a:xfrm>
        </p:spPr>
        <p:txBody>
          <a:bodyPr/>
          <a:lstStyle/>
          <a:p>
            <a:pPr lvl="0"/>
            <a:r>
              <a:rPr lang="en-US" dirty="0"/>
              <a:t>The aggressive South American cane </a:t>
            </a:r>
            <a:r>
              <a:rPr lang="en-US" dirty="0" smtClean="0"/>
              <a:t>toad </a:t>
            </a:r>
            <a:r>
              <a:rPr lang="en-US" dirty="0"/>
              <a:t>was introduced to Australia by humans. Information about the cane toad is provided in the </a:t>
            </a:r>
            <a:r>
              <a:rPr lang="en-US" dirty="0" smtClean="0"/>
              <a:t>table. Based </a:t>
            </a:r>
            <a:r>
              <a:rPr lang="en-US" dirty="0"/>
              <a:t>on the table, native organisms will be negatively affected by competition with cane toads if they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728431" y="2028522"/>
            <a:ext cx="4735133" cy="2788176"/>
          </a:xfrm>
          <a:prstGeom prst="rect">
            <a:avLst/>
          </a:prstGeom>
          <a:solidFill>
            <a:schemeClr val="tx1"/>
          </a:solidFill>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85888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Eat reptiles.</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2262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Even before modern observations provided evidence that supports the Theory of Plate Tectonics, people developed theories that the continents were once joined together.  Using only maps, they observed that:</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262387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shapes of continents appeared to allow them to fit together. </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829932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The border between two tectonic plates lies below the state of California. The interaction of these two plates results in </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88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Earthquakes</a:t>
            </a:r>
            <a:endParaRPr lang="en-US" dirty="0"/>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86179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0" y="2413907"/>
            <a:ext cx="10554574" cy="3636511"/>
          </a:xfrm>
        </p:spPr>
        <p:txBody>
          <a:bodyPr>
            <a:normAutofit fontScale="92500" lnSpcReduction="20000"/>
          </a:bodyPr>
          <a:lstStyle/>
          <a:p>
            <a:pPr lvl="0"/>
            <a:r>
              <a:rPr lang="en-US" dirty="0"/>
              <a:t>How did examining rocks that form on either side of the Mid-Atlantic Ridge provide evidence that supports the theory of Plate Tectonics? </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b="1" dirty="0"/>
              <a:t>Hint</a:t>
            </a:r>
            <a:r>
              <a:rPr lang="en-US" dirty="0"/>
              <a:t>: As we look at rocks farther and farther from the ridge, the rocks…</a:t>
            </a:r>
          </a:p>
          <a:p>
            <a:endParaRPr lang="en-US" dirty="0"/>
          </a:p>
        </p:txBody>
      </p:sp>
      <p:pic>
        <p:nvPicPr>
          <p:cNvPr id="4" name="Picture 3" descr="seafloorSpreading.png"/>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732727" y="2968322"/>
            <a:ext cx="3891566" cy="2527683"/>
          </a:xfrm>
          <a:prstGeom prst="rect">
            <a:avLst/>
          </a:prstGeom>
          <a:solidFill>
            <a:schemeClr val="tx1"/>
          </a:solidFill>
          <a:ln w="9525">
            <a:noFill/>
            <a:miter lim="800000"/>
            <a:headEnd/>
            <a:tailEnd/>
          </a:ln>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23168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Are consistently older. </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6469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The </a:t>
            </a:r>
            <a:r>
              <a:rPr lang="en-US" u="sng" dirty="0"/>
              <a:t>most recently</a:t>
            </a:r>
            <a:r>
              <a:rPr lang="en-US" dirty="0"/>
              <a:t> formed crust on Earth would be found where?</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46311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Two plates are moving apart from each other.</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5028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Freshwater parasite/host</a:t>
            </a:r>
          </a:p>
          <a:p>
            <a:endParaRPr lang="en-US" dirty="0"/>
          </a:p>
        </p:txBody>
      </p:sp>
    </p:spTree>
    <p:extLst>
      <p:ext uri="{BB962C8B-B14F-4D97-AF65-F5344CB8AC3E}">
        <p14:creationId xmlns:p14="http://schemas.microsoft.com/office/powerpoint/2010/main" val="2220068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Which land feature is likely to form where two tectonic plates push toward each other? </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341037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Mountain range </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99949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Stars are made mostly of which two elements?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941577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Hydrogen and helium</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843885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346" y="2223306"/>
            <a:ext cx="10554574" cy="3636511"/>
          </a:xfrm>
        </p:spPr>
        <p:txBody>
          <a:bodyPr/>
          <a:lstStyle/>
          <a:p>
            <a:pPr lvl="0"/>
            <a:r>
              <a:rPr lang="en-US" dirty="0"/>
              <a:t>A river is running through the region represented by the topographic map shown here. </a:t>
            </a:r>
          </a:p>
          <a:p>
            <a:endParaRPr lang="en-US" dirty="0" smtClean="0"/>
          </a:p>
          <a:p>
            <a:endParaRPr lang="en-US" dirty="0" smtClean="0"/>
          </a:p>
          <a:p>
            <a:endParaRPr lang="en-US" dirty="0"/>
          </a:p>
          <a:p>
            <a:endParaRPr lang="en-US" dirty="0" smtClean="0"/>
          </a:p>
          <a:p>
            <a:endParaRPr lang="en-US" dirty="0"/>
          </a:p>
          <a:p>
            <a:endParaRPr lang="en-US" dirty="0" smtClean="0"/>
          </a:p>
          <a:p>
            <a:r>
              <a:rPr lang="en-US" dirty="0"/>
              <a:t>In which portion of the river will the water be flowing fastest?</a:t>
            </a:r>
          </a:p>
          <a:p>
            <a:endParaRPr lang="en-US" dirty="0"/>
          </a:p>
        </p:txBody>
      </p:sp>
      <p:pic>
        <p:nvPicPr>
          <p:cNvPr id="4" name="Picture 3" descr="topographicRiver2.png"/>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410755" y="3131923"/>
            <a:ext cx="2847975" cy="1819275"/>
          </a:xfrm>
          <a:prstGeom prst="rect">
            <a:avLst/>
          </a:prstGeom>
          <a:solidFill>
            <a:schemeClr val="tx1"/>
          </a:solidFill>
          <a:ln w="9525">
            <a:noFill/>
            <a:miter lim="800000"/>
            <a:headEnd/>
            <a:tailEnd/>
          </a:ln>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067615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Between Point 2 and Point 3</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827394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24" y="1417638"/>
            <a:ext cx="10554574" cy="3636511"/>
          </a:xfrm>
        </p:spPr>
        <p:txBody>
          <a:bodyPr/>
          <a:lstStyle/>
          <a:p>
            <a:pPr lvl="0"/>
            <a:r>
              <a:rPr lang="en-US" dirty="0"/>
              <a:t>A picture of a satellite image with a river flowing over land is provided.</a:t>
            </a:r>
          </a:p>
          <a:p>
            <a:r>
              <a:rPr lang="en-US" dirty="0"/>
              <a:t>	Which direction is the river is flowing?</a:t>
            </a:r>
          </a:p>
        </p:txBody>
      </p:sp>
      <p:pic>
        <p:nvPicPr>
          <p:cNvPr id="4" name="Picture 3" descr="satelliteRiver2.tif"/>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095999" y="3235893"/>
            <a:ext cx="3962401" cy="3200400"/>
          </a:xfrm>
          <a:prstGeom prst="rect">
            <a:avLst/>
          </a:prstGeom>
          <a:noFill/>
          <a:ln w="9525">
            <a:noFill/>
            <a:miter lim="800000"/>
            <a:headEnd/>
            <a:tailEnd/>
          </a:ln>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513884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Southwest.</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905891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0000" y="2326790"/>
            <a:ext cx="10571998" cy="4191575"/>
          </a:xfrm>
        </p:spPr>
        <p:txBody>
          <a:bodyPr>
            <a:normAutofit/>
          </a:bodyPr>
          <a:lstStyle/>
          <a:p>
            <a:pPr lvl="0"/>
            <a:r>
              <a:rPr lang="en-US" dirty="0" smtClean="0"/>
              <a:t>The satellite photograph below shows a large meteorite crater that is 1200 m in diameter and 170 m deep. This crater is located in a flat, arid part of northeastern Arizona.</a:t>
            </a:r>
          </a:p>
          <a:p>
            <a:pPr lvl="0"/>
            <a:endParaRPr lang="en-US" dirty="0" smtClean="0"/>
          </a:p>
          <a:p>
            <a:pPr lvl="0"/>
            <a:endParaRPr lang="en-US" dirty="0" smtClean="0"/>
          </a:p>
          <a:p>
            <a:pPr lvl="0"/>
            <a:endParaRPr lang="en-US" dirty="0" smtClean="0"/>
          </a:p>
          <a:p>
            <a:pPr lvl="0"/>
            <a:endParaRPr lang="en-US" dirty="0" smtClean="0"/>
          </a:p>
          <a:p>
            <a:endParaRPr lang="en-US" dirty="0" smtClean="0"/>
          </a:p>
          <a:p>
            <a:endParaRPr lang="en-US" dirty="0" smtClean="0"/>
          </a:p>
          <a:p>
            <a:endParaRPr lang="en-US" dirty="0" smtClean="0"/>
          </a:p>
          <a:p>
            <a:r>
              <a:rPr lang="en-US" dirty="0"/>
              <a:t>How will this crater most likely change over time?</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002404" y="3225571"/>
            <a:ext cx="4187190" cy="2394012"/>
          </a:xfrm>
          <a:prstGeom prst="rect">
            <a:avLst/>
          </a:prstGeom>
          <a:noFill/>
          <a:ln>
            <a:noFill/>
          </a:ln>
        </p:spPr>
      </p:pic>
    </p:spTree>
    <p:extLst>
      <p:ext uri="{BB962C8B-B14F-4D97-AF65-F5344CB8AC3E}">
        <p14:creationId xmlns:p14="http://schemas.microsoft.com/office/powerpoint/2010/main" val="4152045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will become less deep as the rim erodes. </a:t>
            </a:r>
          </a:p>
          <a:p>
            <a:endParaRPr lang="en-US" dirty="0"/>
          </a:p>
        </p:txBody>
      </p:sp>
    </p:spTree>
    <p:extLst>
      <p:ext uri="{BB962C8B-B14F-4D97-AF65-F5344CB8AC3E}">
        <p14:creationId xmlns:p14="http://schemas.microsoft.com/office/powerpoint/2010/main" val="266121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Describe a predator/prey relationship in a freshwater environment.</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60032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Tides are the result of forces exerted on Earth’s oceans mostly by which celestial body?</a:t>
            </a:r>
          </a:p>
          <a:p>
            <a:endParaRPr lang="en-US" dirty="0"/>
          </a:p>
        </p:txBody>
      </p:sp>
    </p:spTree>
    <p:extLst>
      <p:ext uri="{BB962C8B-B14F-4D97-AF65-F5344CB8AC3E}">
        <p14:creationId xmlns:p14="http://schemas.microsoft.com/office/powerpoint/2010/main" val="3147762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Moon</a:t>
            </a:r>
          </a:p>
        </p:txBody>
      </p:sp>
    </p:spTree>
    <p:extLst>
      <p:ext uri="{BB962C8B-B14F-4D97-AF65-F5344CB8AC3E}">
        <p14:creationId xmlns:p14="http://schemas.microsoft.com/office/powerpoint/2010/main" val="79360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Describe the relative size of the Sun compared to other stars.</a:t>
            </a:r>
          </a:p>
          <a:p>
            <a:endParaRPr lang="en-US" dirty="0"/>
          </a:p>
        </p:txBody>
      </p:sp>
    </p:spTree>
    <p:extLst>
      <p:ext uri="{BB962C8B-B14F-4D97-AF65-F5344CB8AC3E}">
        <p14:creationId xmlns:p14="http://schemas.microsoft.com/office/powerpoint/2010/main" val="6687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Medium-sized compared to all stars</a:t>
            </a:r>
          </a:p>
        </p:txBody>
      </p:sp>
    </p:spTree>
    <p:extLst>
      <p:ext uri="{BB962C8B-B14F-4D97-AF65-F5344CB8AC3E}">
        <p14:creationId xmlns:p14="http://schemas.microsoft.com/office/powerpoint/2010/main" val="1369842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 system of stars, gas, dust, and dark matter bound together by gravity is called –</a:t>
            </a:r>
          </a:p>
          <a:p>
            <a:endParaRPr lang="en-US" dirty="0"/>
          </a:p>
        </p:txBody>
      </p:sp>
    </p:spTree>
    <p:extLst>
      <p:ext uri="{BB962C8B-B14F-4D97-AF65-F5344CB8AC3E}">
        <p14:creationId xmlns:p14="http://schemas.microsoft.com/office/powerpoint/2010/main" val="308262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galaxy.</a:t>
            </a:r>
          </a:p>
          <a:p>
            <a:endParaRPr lang="en-US" dirty="0"/>
          </a:p>
        </p:txBody>
      </p:sp>
    </p:spTree>
    <p:extLst>
      <p:ext uri="{BB962C8B-B14F-4D97-AF65-F5344CB8AC3E}">
        <p14:creationId xmlns:p14="http://schemas.microsoft.com/office/powerpoint/2010/main" val="2859321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424" y="1417638"/>
            <a:ext cx="10554574" cy="3636511"/>
          </a:xfrm>
        </p:spPr>
        <p:txBody>
          <a:bodyPr/>
          <a:lstStyle/>
          <a:p>
            <a:r>
              <a:rPr lang="en-US" dirty="0"/>
              <a:t>The patterns in thermal differences that generate ocean currents are explained by the fact that _____.</a:t>
            </a:r>
          </a:p>
          <a:p>
            <a:endParaRPr lang="en-US" dirty="0"/>
          </a:p>
        </p:txBody>
      </p:sp>
      <p:pic>
        <p:nvPicPr>
          <p:cNvPr id="4" name="Picture 3" descr="seasurfaceTemperatures.tif"/>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064112" y="3439651"/>
            <a:ext cx="4063773" cy="2817458"/>
          </a:xfrm>
          <a:prstGeom prst="rect">
            <a:avLst/>
          </a:prstGeom>
          <a:noFill/>
          <a:ln w="9525">
            <a:noFill/>
            <a:miter lim="800000"/>
            <a:headEnd/>
            <a:tailEnd/>
          </a:ln>
        </p:spPr>
      </p:pic>
    </p:spTree>
    <p:extLst>
      <p:ext uri="{BB962C8B-B14F-4D97-AF65-F5344CB8AC3E}">
        <p14:creationId xmlns:p14="http://schemas.microsoft.com/office/powerpoint/2010/main" val="1182624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Equator receives more of the Sun’s radiation than other parts of Earth.</a:t>
            </a:r>
          </a:p>
          <a:p>
            <a:endParaRPr lang="en-US" dirty="0"/>
          </a:p>
        </p:txBody>
      </p:sp>
    </p:spTree>
    <p:extLst>
      <p:ext uri="{BB962C8B-B14F-4D97-AF65-F5344CB8AC3E}">
        <p14:creationId xmlns:p14="http://schemas.microsoft.com/office/powerpoint/2010/main" val="3837457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Which lunar phase will occur approximately 7 days after a first quarter moon?</a:t>
            </a:r>
          </a:p>
        </p:txBody>
      </p:sp>
    </p:spTree>
    <p:extLst>
      <p:ext uri="{BB962C8B-B14F-4D97-AF65-F5344CB8AC3E}">
        <p14:creationId xmlns:p14="http://schemas.microsoft.com/office/powerpoint/2010/main" val="3465473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Full moon</a:t>
            </a:r>
          </a:p>
          <a:p>
            <a:endParaRPr lang="en-US" dirty="0"/>
          </a:p>
        </p:txBody>
      </p:sp>
    </p:spTree>
    <p:extLst>
      <p:ext uri="{BB962C8B-B14F-4D97-AF65-F5344CB8AC3E}">
        <p14:creationId xmlns:p14="http://schemas.microsoft.com/office/powerpoint/2010/main" val="360666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Dragonflies capture and eat mosquito larvae in a river. </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364330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sun is classified as which type of star on the H-R Diagram?</a:t>
            </a:r>
          </a:p>
        </p:txBody>
      </p:sp>
    </p:spTree>
    <p:extLst>
      <p:ext uri="{BB962C8B-B14F-4D97-AF65-F5344CB8AC3E}">
        <p14:creationId xmlns:p14="http://schemas.microsoft.com/office/powerpoint/2010/main" val="1197010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Main Sequence</a:t>
            </a:r>
          </a:p>
        </p:txBody>
      </p:sp>
    </p:spTree>
    <p:extLst>
      <p:ext uri="{BB962C8B-B14F-4D97-AF65-F5344CB8AC3E}">
        <p14:creationId xmlns:p14="http://schemas.microsoft.com/office/powerpoint/2010/main" val="3550585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What causes Earth to have day and night?</a:t>
            </a:r>
          </a:p>
          <a:p>
            <a:endParaRPr lang="en-US" dirty="0"/>
          </a:p>
        </p:txBody>
      </p:sp>
    </p:spTree>
    <p:extLst>
      <p:ext uri="{BB962C8B-B14F-4D97-AF65-F5344CB8AC3E}">
        <p14:creationId xmlns:p14="http://schemas.microsoft.com/office/powerpoint/2010/main" val="3646405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Earth’s rotation on its axis</a:t>
            </a:r>
          </a:p>
          <a:p>
            <a:endParaRPr lang="en-US" dirty="0"/>
          </a:p>
        </p:txBody>
      </p:sp>
    </p:spTree>
    <p:extLst>
      <p:ext uri="{BB962C8B-B14F-4D97-AF65-F5344CB8AC3E}">
        <p14:creationId xmlns:p14="http://schemas.microsoft.com/office/powerpoint/2010/main" val="455142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7424" y="706996"/>
            <a:ext cx="10554574" cy="3636511"/>
          </a:xfrm>
        </p:spPr>
        <p:txBody>
          <a:bodyPr/>
          <a:lstStyle/>
          <a:p>
            <a:r>
              <a:rPr lang="en-US" dirty="0"/>
              <a:t>Based on the information provided in the weather map, which city shown most recently saw a rise in temperature?</a:t>
            </a:r>
          </a:p>
        </p:txBody>
      </p:sp>
      <p:pic>
        <p:nvPicPr>
          <p:cNvPr id="4" name="Picture 3" descr="weatherMapUS3.tif"/>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177799" y="3011741"/>
            <a:ext cx="5122955" cy="3183148"/>
          </a:xfrm>
          <a:prstGeom prst="rect">
            <a:avLst/>
          </a:prstGeom>
          <a:noFill/>
          <a:ln w="9525">
            <a:noFill/>
            <a:miter lim="800000"/>
            <a:headEnd/>
            <a:tailEnd/>
          </a:ln>
        </p:spPr>
      </p:pic>
    </p:spTree>
    <p:extLst>
      <p:ext uri="{BB962C8B-B14F-4D97-AF65-F5344CB8AC3E}">
        <p14:creationId xmlns:p14="http://schemas.microsoft.com/office/powerpoint/2010/main" val="1004955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Louisville </a:t>
            </a:r>
          </a:p>
          <a:p>
            <a:endParaRPr lang="en-US" dirty="0"/>
          </a:p>
        </p:txBody>
      </p:sp>
    </p:spTree>
    <p:extLst>
      <p:ext uri="{BB962C8B-B14F-4D97-AF65-F5344CB8AC3E}">
        <p14:creationId xmlns:p14="http://schemas.microsoft.com/office/powerpoint/2010/main" val="2338824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Using the diagram of the Electromagnetic Spectrum, which portion of wave patterns would best illustrate the visible light wave pattern that we see? </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44" t="21746" r="-1" b="69109"/>
          <a:stretch/>
        </p:blipFill>
        <p:spPr bwMode="auto">
          <a:xfrm>
            <a:off x="1279615" y="4421096"/>
            <a:ext cx="9902191" cy="14049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9657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2319" y="3001139"/>
            <a:ext cx="3767359" cy="2615889"/>
          </a:xfrm>
          <a:prstGeom prst="rect">
            <a:avLst/>
          </a:prstGeom>
          <a:noFill/>
          <a:ln w="76200">
            <a:solidFill>
              <a:srgbClr val="FFFF00"/>
            </a:solidFill>
          </a:ln>
        </p:spPr>
      </p:pic>
    </p:spTree>
    <p:extLst>
      <p:ext uri="{BB962C8B-B14F-4D97-AF65-F5344CB8AC3E}">
        <p14:creationId xmlns:p14="http://schemas.microsoft.com/office/powerpoint/2010/main" val="2011664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1203384"/>
            <a:ext cx="10554574" cy="3636511"/>
          </a:xfrm>
        </p:spPr>
        <p:txBody>
          <a:bodyPr/>
          <a:lstStyle/>
          <a:p>
            <a:pPr lvl="0"/>
            <a:r>
              <a:rPr lang="en-US" dirty="0"/>
              <a:t>In the </a:t>
            </a:r>
            <a:r>
              <a:rPr lang="en-US" dirty="0" err="1"/>
              <a:t>Herztsprung</a:t>
            </a:r>
            <a:r>
              <a:rPr lang="en-US" dirty="0"/>
              <a:t>-Russell diagram above, we see a group of stars in the Main Sequence. What is the relationship between a star’s temperature and luminosity (brightness)?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l="1150" t="6187"/>
          <a:stretch>
            <a:fillRect/>
          </a:stretch>
        </p:blipFill>
        <p:spPr bwMode="auto">
          <a:xfrm>
            <a:off x="3777343" y="3236582"/>
            <a:ext cx="4243252" cy="3600480"/>
          </a:xfrm>
          <a:prstGeom prst="rect">
            <a:avLst/>
          </a:prstGeom>
          <a:noFill/>
          <a:ln w="9525">
            <a:noFill/>
            <a:miter lim="800000"/>
            <a:headEnd/>
            <a:tailEnd/>
          </a:ln>
        </p:spPr>
      </p:pic>
    </p:spTree>
    <p:extLst>
      <p:ext uri="{BB962C8B-B14F-4D97-AF65-F5344CB8AC3E}">
        <p14:creationId xmlns:p14="http://schemas.microsoft.com/office/powerpoint/2010/main" val="2630292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the temperature increases, the luminosity increases.</a:t>
            </a:r>
          </a:p>
        </p:txBody>
      </p:sp>
    </p:spTree>
    <p:extLst>
      <p:ext uri="{BB962C8B-B14F-4D97-AF65-F5344CB8AC3E}">
        <p14:creationId xmlns:p14="http://schemas.microsoft.com/office/powerpoint/2010/main" val="200979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Describe a terrestrial parasite/host relationship.</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25377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Describe the action the students must perform to demonstrate what causes the changing appearance of the Moon from Earth.</a:t>
            </a:r>
          </a:p>
        </p:txBody>
      </p:sp>
      <p:pic>
        <p:nvPicPr>
          <p:cNvPr id="4" name="Picture 3" descr="flashlightMoonModelSimple.tif"/>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849879" y="4552874"/>
            <a:ext cx="5667103" cy="1508291"/>
          </a:xfrm>
          <a:prstGeom prst="rect">
            <a:avLst/>
          </a:prstGeom>
          <a:noFill/>
          <a:ln w="9525">
            <a:noFill/>
            <a:miter lim="800000"/>
            <a:headEnd/>
            <a:tailEnd/>
          </a:ln>
        </p:spPr>
      </p:pic>
    </p:spTree>
    <p:extLst>
      <p:ext uri="{BB962C8B-B14F-4D97-AF65-F5344CB8AC3E}">
        <p14:creationId xmlns:p14="http://schemas.microsoft.com/office/powerpoint/2010/main" val="66649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Moving the tennis ball around the basketball. </a:t>
            </a:r>
          </a:p>
        </p:txBody>
      </p:sp>
    </p:spTree>
    <p:extLst>
      <p:ext uri="{BB962C8B-B14F-4D97-AF65-F5344CB8AC3E}">
        <p14:creationId xmlns:p14="http://schemas.microsoft.com/office/powerpoint/2010/main" val="4093368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 student is using a globe to model the seasons.  If the northern hemisphere is tilted towards the Sun, what season is occurring in Texas? </a:t>
            </a:r>
          </a:p>
          <a:p>
            <a:endParaRPr lang="en-US" dirty="0"/>
          </a:p>
        </p:txBody>
      </p:sp>
      <p:pic>
        <p:nvPicPr>
          <p:cNvPr id="4" name="Picture 3" descr="Globe Picture.jpg"/>
          <p:cNvPicPr/>
          <p:nvPr/>
        </p:nvPicPr>
        <p:blipFill>
          <a:blip r:embed="rId2" cstate="print">
            <a:grayscl/>
            <a:extLst>
              <a:ext uri="{28A0092B-C50C-407E-A947-70E740481C1C}">
                <a14:useLocalDpi xmlns:a14="http://schemas.microsoft.com/office/drawing/2010/main" val="0"/>
              </a:ext>
            </a:extLst>
          </a:blip>
          <a:srcRect l="5291" t="2846" r="3704" b="3252"/>
          <a:stretch>
            <a:fillRect/>
          </a:stretch>
        </p:blipFill>
        <p:spPr bwMode="auto">
          <a:xfrm>
            <a:off x="5041853" y="4300265"/>
            <a:ext cx="1829210" cy="2343694"/>
          </a:xfrm>
          <a:prstGeom prst="rect">
            <a:avLst/>
          </a:prstGeom>
          <a:noFill/>
          <a:ln w="9525">
            <a:noFill/>
            <a:miter lim="800000"/>
            <a:headEnd/>
            <a:tailEnd/>
          </a:ln>
        </p:spPr>
      </p:pic>
    </p:spTree>
    <p:extLst>
      <p:ext uri="{BB962C8B-B14F-4D97-AF65-F5344CB8AC3E}">
        <p14:creationId xmlns:p14="http://schemas.microsoft.com/office/powerpoint/2010/main" val="919447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Summer</a:t>
            </a:r>
          </a:p>
        </p:txBody>
      </p:sp>
    </p:spTree>
    <p:extLst>
      <p:ext uri="{BB962C8B-B14F-4D97-AF65-F5344CB8AC3E}">
        <p14:creationId xmlns:p14="http://schemas.microsoft.com/office/powerpoint/2010/main" val="2025306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err="1"/>
              <a:t>Proxima</a:t>
            </a:r>
            <a:r>
              <a:rPr lang="en-US" dirty="0"/>
              <a:t> Centauri is the closest star to Earth after the Sun and is located 4.3 light years away from Earth. How long does it take light from </a:t>
            </a:r>
            <a:r>
              <a:rPr lang="en-US" dirty="0" err="1"/>
              <a:t>Proxima</a:t>
            </a:r>
            <a:r>
              <a:rPr lang="en-US" dirty="0"/>
              <a:t> Centauri to reach Earth?</a:t>
            </a:r>
          </a:p>
        </p:txBody>
      </p:sp>
    </p:spTree>
    <p:extLst>
      <p:ext uri="{BB962C8B-B14F-4D97-AF65-F5344CB8AC3E}">
        <p14:creationId xmlns:p14="http://schemas.microsoft.com/office/powerpoint/2010/main" val="134516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4.3 years</a:t>
            </a:r>
          </a:p>
        </p:txBody>
      </p:sp>
    </p:spTree>
    <p:extLst>
      <p:ext uri="{BB962C8B-B14F-4D97-AF65-F5344CB8AC3E}">
        <p14:creationId xmlns:p14="http://schemas.microsoft.com/office/powerpoint/2010/main" val="444346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Why does the Moon have a greater effect on ocean tides than the Sun?</a:t>
            </a:r>
          </a:p>
        </p:txBody>
      </p:sp>
    </p:spTree>
    <p:extLst>
      <p:ext uri="{BB962C8B-B14F-4D97-AF65-F5344CB8AC3E}">
        <p14:creationId xmlns:p14="http://schemas.microsoft.com/office/powerpoint/2010/main" val="2432073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Moon has a greater gravitational pull on Earth’s oceans because it is much closer.</a:t>
            </a:r>
          </a:p>
          <a:p>
            <a:endParaRPr lang="en-US" dirty="0"/>
          </a:p>
        </p:txBody>
      </p:sp>
    </p:spTree>
    <p:extLst>
      <p:ext uri="{BB962C8B-B14F-4D97-AF65-F5344CB8AC3E}">
        <p14:creationId xmlns:p14="http://schemas.microsoft.com/office/powerpoint/2010/main" val="913352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Describe the position of the Sun relative to other objects in space?</a:t>
            </a:r>
          </a:p>
        </p:txBody>
      </p:sp>
    </p:spTree>
    <p:extLst>
      <p:ext uri="{BB962C8B-B14F-4D97-AF65-F5344CB8AC3E}">
        <p14:creationId xmlns:p14="http://schemas.microsoft.com/office/powerpoint/2010/main" val="1244184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 the edge of the Milky Way Galaxy</a:t>
            </a:r>
          </a:p>
          <a:p>
            <a:endParaRPr lang="en-US" dirty="0"/>
          </a:p>
        </p:txBody>
      </p:sp>
    </p:spTree>
    <p:extLst>
      <p:ext uri="{BB962C8B-B14F-4D97-AF65-F5344CB8AC3E}">
        <p14:creationId xmlns:p14="http://schemas.microsoft.com/office/powerpoint/2010/main" val="167832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Nematodes are tiny worms that feed on trees and cause disease in them.</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526753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One piece of evidence that supports the Theory of Plate Tectonics is the discovery of what in both South America and Africa?</a:t>
            </a:r>
          </a:p>
          <a:p>
            <a:endParaRPr lang="en-US" dirty="0"/>
          </a:p>
        </p:txBody>
      </p:sp>
    </p:spTree>
    <p:extLst>
      <p:ext uri="{BB962C8B-B14F-4D97-AF65-F5344CB8AC3E}">
        <p14:creationId xmlns:p14="http://schemas.microsoft.com/office/powerpoint/2010/main" val="2237752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Fossil remains of the same land-dwelling animal were found on each continent.</a:t>
            </a:r>
          </a:p>
        </p:txBody>
      </p:sp>
    </p:spTree>
    <p:extLst>
      <p:ext uri="{BB962C8B-B14F-4D97-AF65-F5344CB8AC3E}">
        <p14:creationId xmlns:p14="http://schemas.microsoft.com/office/powerpoint/2010/main" val="7393957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 hiker planning a trip up a mountainside might want to select the face of the mountain which provides the easiest hike. When looking at a topographic map, what would indicate the part of the mountain that would provide the easiest path for the hiker to take?</a:t>
            </a:r>
          </a:p>
        </p:txBody>
      </p:sp>
    </p:spTree>
    <p:extLst>
      <p:ext uri="{BB962C8B-B14F-4D97-AF65-F5344CB8AC3E}">
        <p14:creationId xmlns:p14="http://schemas.microsoft.com/office/powerpoint/2010/main" val="1083442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Contour lines spaced far apart</a:t>
            </a:r>
          </a:p>
        </p:txBody>
      </p:sp>
    </p:spTree>
    <p:extLst>
      <p:ext uri="{BB962C8B-B14F-4D97-AF65-F5344CB8AC3E}">
        <p14:creationId xmlns:p14="http://schemas.microsoft.com/office/powerpoint/2010/main" val="4886828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If the greatest erosion on a mountain will occur where the slope is the steepest, one could locate this portion of a mountain on a topographic map by looking for the area where the topographic lines –</a:t>
            </a:r>
          </a:p>
          <a:p>
            <a:endParaRPr lang="en-US" dirty="0"/>
          </a:p>
        </p:txBody>
      </p:sp>
    </p:spTree>
    <p:extLst>
      <p:ext uri="{BB962C8B-B14F-4D97-AF65-F5344CB8AC3E}">
        <p14:creationId xmlns:p14="http://schemas.microsoft.com/office/powerpoint/2010/main" val="454474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Are closest together</a:t>
            </a:r>
          </a:p>
        </p:txBody>
      </p:sp>
    </p:spTree>
    <p:extLst>
      <p:ext uri="{BB962C8B-B14F-4D97-AF65-F5344CB8AC3E}">
        <p14:creationId xmlns:p14="http://schemas.microsoft.com/office/powerpoint/2010/main" val="1564045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Identify the major source of energy that creates hurricanes.</a:t>
            </a:r>
          </a:p>
          <a:p>
            <a:endParaRPr lang="en-US" dirty="0"/>
          </a:p>
        </p:txBody>
      </p:sp>
    </p:spTree>
    <p:extLst>
      <p:ext uri="{BB962C8B-B14F-4D97-AF65-F5344CB8AC3E}">
        <p14:creationId xmlns:p14="http://schemas.microsoft.com/office/powerpoint/2010/main" val="2116815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Sun’s radiation</a:t>
            </a:r>
          </a:p>
        </p:txBody>
      </p:sp>
    </p:spTree>
    <p:extLst>
      <p:ext uri="{BB962C8B-B14F-4D97-AF65-F5344CB8AC3E}">
        <p14:creationId xmlns:p14="http://schemas.microsoft.com/office/powerpoint/2010/main" val="948246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Fleas consume the blood of mammals for their food source. Often the bite of a flea can cause illness. This relationship would be classified as _____.</a:t>
            </a:r>
          </a:p>
          <a:p>
            <a:endParaRPr lang="en-US" dirty="0"/>
          </a:p>
        </p:txBody>
      </p:sp>
    </p:spTree>
    <p:extLst>
      <p:ext uri="{BB962C8B-B14F-4D97-AF65-F5344CB8AC3E}">
        <p14:creationId xmlns:p14="http://schemas.microsoft.com/office/powerpoint/2010/main" val="3589483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Terrestrial parasite/host</a:t>
            </a:r>
          </a:p>
        </p:txBody>
      </p:sp>
    </p:spTree>
    <p:extLst>
      <p:ext uri="{BB962C8B-B14F-4D97-AF65-F5344CB8AC3E}">
        <p14:creationId xmlns:p14="http://schemas.microsoft.com/office/powerpoint/2010/main" val="193460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One of the major effects the oceans have on our terrestrial environment here on Earth is:</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468218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7424" y="893550"/>
            <a:ext cx="10554574" cy="3636511"/>
          </a:xfrm>
        </p:spPr>
        <p:txBody>
          <a:bodyPr/>
          <a:lstStyle/>
          <a:p>
            <a:r>
              <a:rPr lang="en-US" dirty="0"/>
              <a:t>The highest peak represented by the topographic map can be found in which quadrant?</a:t>
            </a:r>
          </a:p>
          <a:p>
            <a:endParaRPr lang="en-US" dirty="0"/>
          </a:p>
        </p:txBody>
      </p:sp>
      <p:pic>
        <p:nvPicPr>
          <p:cNvPr id="4" name="Picture 3" descr="https://mansfieldisd.stemscopes.com/system/quiz_items/images/10973/original/Screen_shot_2013-05-24_at_11.16.45_AM.png?1369412361"/>
          <p:cNvPicPr/>
          <p:nvPr/>
        </p:nvPicPr>
        <p:blipFill>
          <a:blip r:embed="rId2"/>
          <a:srcRect/>
          <a:stretch>
            <a:fillRect/>
          </a:stretch>
        </p:blipFill>
        <p:spPr bwMode="auto">
          <a:xfrm>
            <a:off x="4330200" y="2920811"/>
            <a:ext cx="2695575" cy="2657475"/>
          </a:xfrm>
          <a:prstGeom prst="rect">
            <a:avLst/>
          </a:prstGeom>
          <a:noFill/>
          <a:ln w="9525">
            <a:noFill/>
            <a:miter lim="800000"/>
            <a:headEnd/>
            <a:tailEnd/>
          </a:ln>
        </p:spPr>
      </p:pic>
    </p:spTree>
    <p:extLst>
      <p:ext uri="{BB962C8B-B14F-4D97-AF65-F5344CB8AC3E}">
        <p14:creationId xmlns:p14="http://schemas.microsoft.com/office/powerpoint/2010/main" val="6137716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C2</a:t>
            </a:r>
          </a:p>
          <a:p>
            <a:endParaRPr lang="en-US" dirty="0"/>
          </a:p>
        </p:txBody>
      </p:sp>
    </p:spTree>
    <p:extLst>
      <p:ext uri="{BB962C8B-B14F-4D97-AF65-F5344CB8AC3E}">
        <p14:creationId xmlns:p14="http://schemas.microsoft.com/office/powerpoint/2010/main" val="4056994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Describe a parasite/host relationship in a marine environment.</a:t>
            </a:r>
          </a:p>
        </p:txBody>
      </p:sp>
    </p:spTree>
    <p:extLst>
      <p:ext uri="{BB962C8B-B14F-4D97-AF65-F5344CB8AC3E}">
        <p14:creationId xmlns:p14="http://schemas.microsoft.com/office/powerpoint/2010/main" val="414069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Copepods feed on the eyes of sharks, blinding them.</a:t>
            </a:r>
          </a:p>
          <a:p>
            <a:endParaRPr lang="en-US" dirty="0"/>
          </a:p>
        </p:txBody>
      </p:sp>
    </p:spTree>
    <p:extLst>
      <p:ext uri="{BB962C8B-B14F-4D97-AF65-F5344CB8AC3E}">
        <p14:creationId xmlns:p14="http://schemas.microsoft.com/office/powerpoint/2010/main" val="17325566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18712" y="1417638"/>
            <a:ext cx="10554574" cy="3636511"/>
          </a:xfrm>
        </p:spPr>
        <p:txBody>
          <a:bodyPr/>
          <a:lstStyle/>
          <a:p>
            <a:pPr lvl="0"/>
            <a:r>
              <a:rPr lang="en-US" dirty="0"/>
              <a:t>The terrestrial food web is </a:t>
            </a:r>
            <a:r>
              <a:rPr lang="en-US" dirty="0" smtClean="0"/>
              <a:t>provided. Which </a:t>
            </a:r>
            <a:r>
              <a:rPr lang="en-US" dirty="0"/>
              <a:t>pair of organisms represents a producer/consumer relationship?</a:t>
            </a:r>
          </a:p>
          <a:p>
            <a:endParaRPr lang="en-US" dirty="0"/>
          </a:p>
        </p:txBody>
      </p:sp>
      <p:pic>
        <p:nvPicPr>
          <p:cNvPr id="4" name="Picture 3" descr="https://mansfieldisd.stemscopes.com/system/quiz_items/images/11576/original/Screen_shot_2013-05-24_at_9.35.00_PM.png?1369449556"/>
          <p:cNvPicPr/>
          <p:nvPr/>
        </p:nvPicPr>
        <p:blipFill>
          <a:blip r:embed="rId2">
            <a:extLst>
              <a:ext uri="{28A0092B-C50C-407E-A947-70E740481C1C}">
                <a14:useLocalDpi xmlns:a14="http://schemas.microsoft.com/office/drawing/2010/main" val="0"/>
              </a:ext>
            </a:extLst>
          </a:blip>
          <a:srcRect/>
          <a:stretch>
            <a:fillRect/>
          </a:stretch>
        </p:blipFill>
        <p:spPr bwMode="auto">
          <a:xfrm>
            <a:off x="4087586" y="3453949"/>
            <a:ext cx="2971800" cy="3200400"/>
          </a:xfrm>
          <a:prstGeom prst="rect">
            <a:avLst/>
          </a:prstGeom>
          <a:noFill/>
          <a:ln w="9525">
            <a:noFill/>
            <a:miter lim="800000"/>
            <a:headEnd/>
            <a:tailEnd/>
          </a:ln>
        </p:spPr>
      </p:pic>
    </p:spTree>
    <p:extLst>
      <p:ext uri="{BB962C8B-B14F-4D97-AF65-F5344CB8AC3E}">
        <p14:creationId xmlns:p14="http://schemas.microsoft.com/office/powerpoint/2010/main" val="85408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Mouse &amp; grass</a:t>
            </a:r>
          </a:p>
          <a:p>
            <a:endParaRPr lang="en-US" dirty="0"/>
          </a:p>
        </p:txBody>
      </p:sp>
    </p:spTree>
    <p:extLst>
      <p:ext uri="{BB962C8B-B14F-4D97-AF65-F5344CB8AC3E}">
        <p14:creationId xmlns:p14="http://schemas.microsoft.com/office/powerpoint/2010/main" val="12922494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 nucleotide consists of a nitrogenous base, along with –</a:t>
            </a:r>
          </a:p>
          <a:p>
            <a:endParaRPr lang="en-US" dirty="0"/>
          </a:p>
        </p:txBody>
      </p:sp>
    </p:spTree>
    <p:extLst>
      <p:ext uri="{BB962C8B-B14F-4D97-AF65-F5344CB8AC3E}">
        <p14:creationId xmlns:p14="http://schemas.microsoft.com/office/powerpoint/2010/main" val="2182363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sugar and phosphate.</a:t>
            </a:r>
          </a:p>
          <a:p>
            <a:endParaRPr lang="en-US" dirty="0"/>
          </a:p>
        </p:txBody>
      </p:sp>
    </p:spTree>
    <p:extLst>
      <p:ext uri="{BB962C8B-B14F-4D97-AF65-F5344CB8AC3E}">
        <p14:creationId xmlns:p14="http://schemas.microsoft.com/office/powerpoint/2010/main" val="14946535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List the nitrogenous base pairings.</a:t>
            </a:r>
          </a:p>
          <a:p>
            <a:endParaRPr lang="en-US" dirty="0"/>
          </a:p>
        </p:txBody>
      </p:sp>
    </p:spTree>
    <p:extLst>
      <p:ext uri="{BB962C8B-B14F-4D97-AF65-F5344CB8AC3E}">
        <p14:creationId xmlns:p14="http://schemas.microsoft.com/office/powerpoint/2010/main" val="3158898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Cytosine/guanine</a:t>
            </a:r>
          </a:p>
          <a:p>
            <a:r>
              <a:rPr lang="en-US" dirty="0"/>
              <a:t>Adenine/Thymine</a:t>
            </a:r>
          </a:p>
          <a:p>
            <a:endParaRPr lang="en-US" dirty="0"/>
          </a:p>
        </p:txBody>
      </p:sp>
    </p:spTree>
    <p:extLst>
      <p:ext uri="{BB962C8B-B14F-4D97-AF65-F5344CB8AC3E}">
        <p14:creationId xmlns:p14="http://schemas.microsoft.com/office/powerpoint/2010/main" val="57066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Heat transfer within ocean water affects climates.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61371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 diagram of the DNA double helix is provided.</a:t>
            </a:r>
          </a:p>
          <a:p>
            <a:r>
              <a:rPr lang="en-US" dirty="0" smtClean="0"/>
              <a:t>Which </a:t>
            </a:r>
            <a:r>
              <a:rPr lang="en-US" dirty="0"/>
              <a:t>component of DNA is indicated by the arrow? </a:t>
            </a:r>
          </a:p>
          <a:p>
            <a:endParaRPr lang="en-US" dirty="0"/>
          </a:p>
        </p:txBody>
      </p:sp>
      <p:pic>
        <p:nvPicPr>
          <p:cNvPr id="4" name="Picture 3" descr="DNAstructureBackbone.png"/>
          <p:cNvPicPr/>
          <p:nvPr/>
        </p:nvPicPr>
        <p:blipFill>
          <a:blip r:embed="rId2"/>
          <a:srcRect/>
          <a:stretch>
            <a:fillRect/>
          </a:stretch>
        </p:blipFill>
        <p:spPr bwMode="auto">
          <a:xfrm>
            <a:off x="7339964" y="2222287"/>
            <a:ext cx="3580585" cy="3865004"/>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41818155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Sugar-phosphate backbone</a:t>
            </a:r>
          </a:p>
          <a:p>
            <a:endParaRPr lang="en-US" dirty="0"/>
          </a:p>
        </p:txBody>
      </p:sp>
    </p:spTree>
    <p:extLst>
      <p:ext uri="{BB962C8B-B14F-4D97-AF65-F5344CB8AC3E}">
        <p14:creationId xmlns:p14="http://schemas.microsoft.com/office/powerpoint/2010/main" val="29808090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All living things have _____ which supports the idea that the genetic code is common to all living things.</a:t>
            </a:r>
          </a:p>
        </p:txBody>
      </p:sp>
    </p:spTree>
    <p:extLst>
      <p:ext uri="{BB962C8B-B14F-4D97-AF65-F5344CB8AC3E}">
        <p14:creationId xmlns:p14="http://schemas.microsoft.com/office/powerpoint/2010/main" val="2693378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Genes using the same nitrogenous bases.</a:t>
            </a:r>
          </a:p>
        </p:txBody>
      </p:sp>
    </p:spTree>
    <p:extLst>
      <p:ext uri="{BB962C8B-B14F-4D97-AF65-F5344CB8AC3E}">
        <p14:creationId xmlns:p14="http://schemas.microsoft.com/office/powerpoint/2010/main" val="786411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 similarity between proteins, carbohydrates, lipids, and nucleic acids is that they all –</a:t>
            </a:r>
          </a:p>
          <a:p>
            <a:endParaRPr lang="en-US" dirty="0"/>
          </a:p>
        </p:txBody>
      </p:sp>
    </p:spTree>
    <p:extLst>
      <p:ext uri="{BB962C8B-B14F-4D97-AF65-F5344CB8AC3E}">
        <p14:creationId xmlns:p14="http://schemas.microsoft.com/office/powerpoint/2010/main" val="7972695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Contain the element carbon.</a:t>
            </a:r>
          </a:p>
          <a:p>
            <a:endParaRPr lang="en-US" dirty="0"/>
          </a:p>
        </p:txBody>
      </p:sp>
    </p:spTree>
    <p:extLst>
      <p:ext uri="{BB962C8B-B14F-4D97-AF65-F5344CB8AC3E}">
        <p14:creationId xmlns:p14="http://schemas.microsoft.com/office/powerpoint/2010/main" val="1927168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1618207"/>
            <a:ext cx="10554574" cy="3636511"/>
          </a:xfrm>
        </p:spPr>
        <p:txBody>
          <a:bodyPr/>
          <a:lstStyle/>
          <a:p>
            <a:pPr lvl="0"/>
            <a:r>
              <a:rPr lang="en-US" dirty="0"/>
              <a:t>Which unknown substance represents a carbohydrate in the data table shown</a:t>
            </a:r>
            <a:r>
              <a:rPr lang="en-US" dirty="0" smtClean="0"/>
              <a:t>?</a:t>
            </a:r>
          </a:p>
          <a:p>
            <a:pPr lvl="0"/>
            <a:endParaRPr lang="en-US" dirty="0"/>
          </a:p>
          <a:p>
            <a:pPr lvl="0"/>
            <a:endParaRPr lang="en-US" dirty="0"/>
          </a:p>
        </p:txBody>
      </p:sp>
      <p:pic>
        <p:nvPicPr>
          <p:cNvPr id="4" name="Picture 3" descr="https://mansfieldisd.stemscopes.com/system/quiz_items/images/4819/original/B.9AD_2.0_ESSENTIALS_Pre-Assessment_FINAL.jpg?1378415083"/>
          <p:cNvPicPr/>
          <p:nvPr/>
        </p:nvPicPr>
        <p:blipFill>
          <a:blip r:embed="rId2">
            <a:extLst>
              <a:ext uri="{28A0092B-C50C-407E-A947-70E740481C1C}">
                <a14:useLocalDpi xmlns:a14="http://schemas.microsoft.com/office/drawing/2010/main" val="0"/>
              </a:ext>
            </a:extLst>
          </a:blip>
          <a:srcRect/>
          <a:stretch>
            <a:fillRect/>
          </a:stretch>
        </p:blipFill>
        <p:spPr bwMode="auto">
          <a:xfrm>
            <a:off x="4324939" y="3335408"/>
            <a:ext cx="3956912" cy="2908637"/>
          </a:xfrm>
          <a:prstGeom prst="rect">
            <a:avLst/>
          </a:prstGeom>
          <a:noFill/>
          <a:ln w="9525">
            <a:noFill/>
            <a:miter lim="800000"/>
            <a:headEnd/>
            <a:tailEnd/>
          </a:ln>
        </p:spPr>
      </p:pic>
    </p:spTree>
    <p:extLst>
      <p:ext uri="{BB962C8B-B14F-4D97-AF65-F5344CB8AC3E}">
        <p14:creationId xmlns:p14="http://schemas.microsoft.com/office/powerpoint/2010/main" val="2076253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a:t>
            </a:r>
          </a:p>
          <a:p>
            <a:endParaRPr lang="en-US" dirty="0"/>
          </a:p>
        </p:txBody>
      </p:sp>
    </p:spTree>
    <p:extLst>
      <p:ext uri="{BB962C8B-B14F-4D97-AF65-F5344CB8AC3E}">
        <p14:creationId xmlns:p14="http://schemas.microsoft.com/office/powerpoint/2010/main" val="32045975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Which biomolecule is the major energy source for cells?</a:t>
            </a:r>
          </a:p>
          <a:p>
            <a:endParaRPr lang="en-US" dirty="0"/>
          </a:p>
        </p:txBody>
      </p:sp>
    </p:spTree>
    <p:extLst>
      <p:ext uri="{BB962C8B-B14F-4D97-AF65-F5344CB8AC3E}">
        <p14:creationId xmlns:p14="http://schemas.microsoft.com/office/powerpoint/2010/main" val="31492414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Carbohydrates</a:t>
            </a:r>
          </a:p>
          <a:p>
            <a:endParaRPr lang="en-US" dirty="0"/>
          </a:p>
        </p:txBody>
      </p:sp>
    </p:spTree>
    <p:extLst>
      <p:ext uri="{BB962C8B-B14F-4D97-AF65-F5344CB8AC3E}">
        <p14:creationId xmlns:p14="http://schemas.microsoft.com/office/powerpoint/2010/main" val="2755744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188</TotalTime>
  <Words>1331</Words>
  <Application>Microsoft Office PowerPoint</Application>
  <PresentationFormat>Widescreen</PresentationFormat>
  <Paragraphs>128</Paragraphs>
  <Slides>101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101</vt:i4>
      </vt:variant>
    </vt:vector>
  </HeadingPairs>
  <TitlesOfParts>
    <vt:vector size="107" baseType="lpstr">
      <vt:lpstr>Calibri</vt:lpstr>
      <vt:lpstr>Century Gothic</vt:lpstr>
      <vt:lpstr>Times New Roman</vt:lpstr>
      <vt:lpstr>Verdana</vt:lpstr>
      <vt:lpstr>Wingdings 2</vt:lpstr>
      <vt:lpstr>Quotable</vt:lpstr>
      <vt:lpstr>Final Exam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Mansfield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Exam Review</dc:title>
  <dc:creator>Wilson, Lauren</dc:creator>
  <cp:lastModifiedBy>Wilson, Lauren</cp:lastModifiedBy>
  <cp:revision>9</cp:revision>
  <dcterms:created xsi:type="dcterms:W3CDTF">2016-05-25T17:59:46Z</dcterms:created>
  <dcterms:modified xsi:type="dcterms:W3CDTF">2016-05-26T14:09:55Z</dcterms:modified>
</cp:coreProperties>
</file>