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93" r:id="rId6"/>
    <p:sldId id="294" r:id="rId7"/>
    <p:sldId id="257" r:id="rId8"/>
    <p:sldId id="262" r:id="rId9"/>
    <p:sldId id="264" r:id="rId10"/>
    <p:sldId id="290" r:id="rId11"/>
    <p:sldId id="263" r:id="rId12"/>
    <p:sldId id="288" r:id="rId13"/>
    <p:sldId id="265" r:id="rId14"/>
    <p:sldId id="282" r:id="rId15"/>
    <p:sldId id="292" r:id="rId16"/>
    <p:sldId id="295" r:id="rId17"/>
    <p:sldId id="296" r:id="rId18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6FF66"/>
    <a:srgbClr val="3A3012"/>
    <a:srgbClr val="3B7006"/>
    <a:srgbClr val="FF9900"/>
    <a:srgbClr val="3333FF"/>
    <a:srgbClr val="66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40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18F00D8-320E-49E1-A7EA-5D1CEBB80030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98A9FCD-D8AC-4B75-8F21-819A9B377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87136"/>
            <a:ext cx="556006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7306AE-A391-469B-8AB4-179311828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 - 2.png"/>
          <p:cNvPicPr>
            <a:picLocks noChangeAspect="1"/>
          </p:cNvPicPr>
          <p:nvPr/>
        </p:nvPicPr>
        <p:blipFill>
          <a:blip r:embed="rId2" cstate="print"/>
          <a:srcRect l="13043" t="17903" r="2805" b="2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/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94A54-1C0D-4885-BAB1-AB8E12CDA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899BB-6CF8-40FF-945E-755E4295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95835"/>
            <a:ext cx="1676400" cy="5830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653988"/>
            <a:ext cx="6007100" cy="44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F33B8-6058-469D-B50F-A5AD81EA8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3D6B3-B860-4B04-BCDD-F14BA44A1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77788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F9C34-0E9F-4AD3-951C-0B2979520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ummer1.png"/>
          <p:cNvPicPr>
            <a:picLocks noChangeAspect="1"/>
          </p:cNvPicPr>
          <p:nvPr/>
        </p:nvPicPr>
        <p:blipFill>
          <a:blip r:embed="rId2" cstate="print"/>
          <a:srcRect l="4546" r="4546"/>
          <a:stretch>
            <a:fillRect/>
          </a:stretch>
        </p:blipFill>
        <p:spPr bwMode="auto">
          <a:xfrm>
            <a:off x="0" y="1619250"/>
            <a:ext cx="914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B4FD2-0ACB-49D2-A562-80704E7DF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76718"/>
            <a:ext cx="3017520" cy="414944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976718"/>
            <a:ext cx="3017520" cy="415137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2A36-2256-4ED7-9D36-BDF7BB135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5186" y="1828800"/>
            <a:ext cx="3017520" cy="7159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5186" y="2743200"/>
            <a:ext cx="3017520" cy="338296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828800"/>
            <a:ext cx="3017520" cy="7159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743200"/>
            <a:ext cx="3017520" cy="338296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B9428-3E23-43CF-BB62-0F536063A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18BF0-A19D-49DF-94AA-E17D35863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itle - 2.png"/>
          <p:cNvPicPr>
            <a:picLocks noChangeAspect="1"/>
          </p:cNvPicPr>
          <p:nvPr/>
        </p:nvPicPr>
        <p:blipFill>
          <a:blip r:embed="rId2" cstate="print"/>
          <a:srcRect l="13043" t="17903" r="10455" b="9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CDE9C-6460-4EB0-8873-EE5E324D0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lowers content.png"/>
          <p:cNvPicPr>
            <a:picLocks noChangeAspect="1"/>
          </p:cNvPicPr>
          <p:nvPr/>
        </p:nvPicPr>
        <p:blipFill>
          <a:blip r:embed="rId2" cstate="print"/>
          <a:srcRect l="4546" t="8217" r="4546" b="13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E6021-DB19-4FE6-8F02-4EDBA0394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860550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914400"/>
            <a:ext cx="4114800" cy="5029200"/>
          </a:xfrm>
          <a:prstGeom prst="ellipse">
            <a:avLst/>
          </a:prstGeom>
          <a:ln w="63500">
            <a:gradFill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0"/>
            </a:gradFill>
          </a:ln>
          <a:effectLst>
            <a:innerShdw blurRad="381000">
              <a:schemeClr val="bg1"/>
            </a:innerShdw>
          </a:effectLst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870A2-48BD-40DB-9A54-B6F9AC88A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Master - 1.png"/>
          <p:cNvPicPr>
            <a:picLocks noChangeAspect="1"/>
          </p:cNvPicPr>
          <p:nvPr/>
        </p:nvPicPr>
        <p:blipFill>
          <a:blip r:embed="rId14" cstate="print"/>
          <a:srcRect b="50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1625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250" y="1981200"/>
            <a:ext cx="64135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165DECD3-454C-4D08-86DD-C927DE99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2" r:id="rId2"/>
    <p:sldLayoutId id="2147483760" r:id="rId3"/>
    <p:sldLayoutId id="2147483753" r:id="rId4"/>
    <p:sldLayoutId id="2147483754" r:id="rId5"/>
    <p:sldLayoutId id="2147483755" r:id="rId6"/>
    <p:sldLayoutId id="2147483761" r:id="rId7"/>
    <p:sldLayoutId id="2147483762" r:id="rId8"/>
    <p:sldLayoutId id="2147483756" r:id="rId9"/>
    <p:sldLayoutId id="2147483757" r:id="rId10"/>
    <p:sldLayoutId id="2147483758" r:id="rId11"/>
    <p:sldLayoutId id="21474837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6666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9pPr>
    </p:titleStyle>
    <p:bodyStyle>
      <a:lvl1pPr marL="349250" indent="-349250" algn="l" rtl="0" eaLnBrk="0" fontAlgn="base" hangingPunct="0">
        <a:spcBef>
          <a:spcPts val="1800"/>
        </a:spcBef>
        <a:spcAft>
          <a:spcPct val="0"/>
        </a:spcAft>
        <a:buBlip>
          <a:blip r:embed="rId15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1pPr>
      <a:lvl2pPr marL="577850" indent="-349250" algn="l" rtl="0" eaLnBrk="0" fontAlgn="base" hangingPunct="0">
        <a:spcBef>
          <a:spcPts val="1800"/>
        </a:spcBef>
        <a:spcAft>
          <a:spcPct val="0"/>
        </a:spcAft>
        <a:buBlip>
          <a:blip r:embed="rId16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2pPr>
      <a:lvl3pPr marL="806450" indent="-349250" algn="l" rtl="0" eaLnBrk="0" fontAlgn="base" hangingPunct="0">
        <a:spcBef>
          <a:spcPts val="1800"/>
        </a:spcBef>
        <a:spcAft>
          <a:spcPct val="0"/>
        </a:spcAft>
        <a:buBlip>
          <a:blip r:embed="rId15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3pPr>
      <a:lvl4pPr marL="1035050" indent="-349250" algn="l" rtl="0" eaLnBrk="0" fontAlgn="base" hangingPunct="0">
        <a:spcBef>
          <a:spcPts val="1800"/>
        </a:spcBef>
        <a:spcAft>
          <a:spcPct val="0"/>
        </a:spcAft>
        <a:buBlip>
          <a:blip r:embed="rId16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4pPr>
      <a:lvl5pPr marL="1263650" indent="-349250" algn="l" rtl="0" eaLnBrk="0" fontAlgn="base" hangingPunct="0">
        <a:spcBef>
          <a:spcPts val="1800"/>
        </a:spcBef>
        <a:spcAft>
          <a:spcPct val="0"/>
        </a:spcAft>
        <a:buBlip>
          <a:blip r:embed="rId15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16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16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fXPx51vq7M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fhsurzE_-J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outube.com/watch?v=iFCdAgeMGOA&amp;feature=related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609600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dirty="0" smtClean="0">
                <a:latin typeface="Cambria" pitchFamily="18" charset="0"/>
              </a:rPr>
              <a:t>Forces that affect Plant Movement</a:t>
            </a:r>
            <a:endParaRPr lang="en-US" sz="6600" dirty="0">
              <a:latin typeface="Cambria" pitchFamily="18" charset="0"/>
            </a:endParaRPr>
          </a:p>
        </p:txBody>
      </p:sp>
      <p:pic>
        <p:nvPicPr>
          <p:cNvPr id="7173" name="Picture 6" descr="bean spr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971800"/>
            <a:ext cx="203835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219200" y="381000"/>
            <a:ext cx="6477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200" b="1" dirty="0">
                <a:latin typeface="Cambria" pitchFamily="18" charset="0"/>
              </a:rPr>
              <a:t>IMPORTANCE OF </a:t>
            </a:r>
            <a:r>
              <a:rPr lang="en-US" sz="5200" b="1" dirty="0" smtClean="0">
                <a:latin typeface="Cambria" pitchFamily="18" charset="0"/>
              </a:rPr>
              <a:t>PHOTOTROPISM</a:t>
            </a:r>
            <a:endParaRPr lang="en-US" sz="5200" b="1" dirty="0">
              <a:latin typeface="Cambria" pitchFamily="18" charset="0"/>
            </a:endParaRP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1143000" y="2667000"/>
            <a:ext cx="6553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dirty="0">
                <a:latin typeface="Comic Sans MS" pitchFamily="66" charset="0"/>
              </a:rPr>
              <a:t>Enables leaves to be in the best position possible to receive adequate light for photosynthesis</a:t>
            </a:r>
          </a:p>
        </p:txBody>
      </p:sp>
      <p:pic>
        <p:nvPicPr>
          <p:cNvPr id="14342" name="Picture 7" descr="http://rds.yahoo.com/_ylt=A2KJke0BJJBNgkUArD6jzbkF/SIG=136k9e2ab/EXP=1301320833/**http%3a/www.darienps.org/teachers/otterspoor/botany/tropisms/Gravitropismwl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191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743200" y="62484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http://www.darienps.org/teachers/otterspoor/botany/tropisms/Gravitropismwlight.jpg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914400" y="228600"/>
            <a:ext cx="685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>
                <a:latin typeface="Cambria" pitchFamily="18" charset="0"/>
              </a:rPr>
              <a:t>THIGMOTROPISM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28600" y="1600200"/>
            <a:ext cx="5181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Comic Sans MS" pitchFamily="66" charset="0"/>
              </a:rPr>
              <a:t>Thigmotropism</a:t>
            </a:r>
            <a:r>
              <a:rPr lang="en-US" sz="2800">
                <a:latin typeface="Comic Sans MS" pitchFamily="66" charset="0"/>
              </a:rPr>
              <a:t> is the growth of a plant in response to touch/contact. </a:t>
            </a: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2590800" y="11430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Comic Sans MS" pitchFamily="66" charset="0"/>
              </a:rPr>
              <a:t>(“Thigmo” – “touch”)</a:t>
            </a:r>
          </a:p>
        </p:txBody>
      </p:sp>
      <p:pic>
        <p:nvPicPr>
          <p:cNvPr id="15367" name="Picture 11" descr="http://upload.wikimedia.org/wikipedia/commons/7/7d/Brunnichia_ovat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295400"/>
            <a:ext cx="30480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5791200" y="434340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omic Sans MS" pitchFamily="66" charset="0"/>
              </a:rPr>
              <a:t>Tendrils on a sweet pea</a:t>
            </a:r>
          </a:p>
        </p:txBody>
      </p:sp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6248400" y="4038600"/>
            <a:ext cx="19002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Photo by Christopher Meloche</a:t>
            </a:r>
          </a:p>
        </p:txBody>
      </p:sp>
      <p:pic>
        <p:nvPicPr>
          <p:cNvPr id="4098" name="Picture 2" descr="http://plantcellbiology.masters.grkraj.org/html/Plant_Growth_And_Development13-Physiology_Of_Plant_Movements_files/image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76600"/>
            <a:ext cx="4638675" cy="30861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75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utoUpdateAnimBg="0"/>
      <p:bldP spid="2868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219200" y="381000"/>
            <a:ext cx="6477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200" b="1" dirty="0">
                <a:latin typeface="Cambria" pitchFamily="18" charset="0"/>
              </a:rPr>
              <a:t>IMPORTANCE OF </a:t>
            </a:r>
            <a:r>
              <a:rPr lang="en-US" sz="5200" b="1" dirty="0" err="1" smtClean="0">
                <a:latin typeface="Cambria" pitchFamily="18" charset="0"/>
              </a:rPr>
              <a:t>Thigmotropism</a:t>
            </a:r>
            <a:endParaRPr lang="en-US" sz="5200" b="1" dirty="0">
              <a:latin typeface="Cambria" pitchFamily="18" charset="0"/>
            </a:endParaRP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0" y="2362200"/>
            <a:ext cx="9144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700" dirty="0" smtClean="0">
                <a:latin typeface="Comic Sans MS" pitchFamily="66" charset="0"/>
              </a:rPr>
              <a:t>Plants can conserve energy by latching onto a wall, pole, etc.  The plant does not have to waste energy on structural support.</a:t>
            </a:r>
            <a:endParaRPr lang="en-US" sz="2700" dirty="0">
              <a:latin typeface="Comic Sans MS" pitchFamily="66" charset="0"/>
            </a:endParaRPr>
          </a:p>
        </p:txBody>
      </p:sp>
      <p:pic>
        <p:nvPicPr>
          <p:cNvPr id="9" name="Picture 15" descr="http://upload.wikimedia.org/wikipedia/commons/d/d5/Schornstein_Kletterpflanze_Meid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260090"/>
            <a:ext cx="2286000" cy="329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209800" y="4876800"/>
            <a:ext cx="4038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Vines growing on a wall or </a:t>
            </a:r>
            <a:r>
              <a:rPr lang="en-US" sz="2000" dirty="0" smtClean="0">
                <a:latin typeface="Comic Sans MS" pitchFamily="66" charset="0"/>
              </a:rPr>
              <a:t>fence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hlinkClick r:id="rId3"/>
              </a:rPr>
              <a:t>Sensitive Plant</a:t>
            </a:r>
            <a:endParaRPr lang="en-US" sz="2000" dirty="0" smtClean="0"/>
          </a:p>
          <a:p>
            <a:endParaRPr lang="en-US" sz="2000" dirty="0">
              <a:latin typeface="Comic Sans MS" pitchFamily="66" charset="0"/>
            </a:endParaRPr>
          </a:p>
        </p:txBody>
      </p:sp>
      <p:pic>
        <p:nvPicPr>
          <p:cNvPr id="11" name="Picture 13" descr="http://upload.wikimedia.org/wikipedia/commons/3/32/Vin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70504"/>
            <a:ext cx="1752600" cy="343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914400" y="228600"/>
            <a:ext cx="685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 smtClean="0">
                <a:latin typeface="Cambria" pitchFamily="18" charset="0"/>
              </a:rPr>
              <a:t>HYDROTROPISM</a:t>
            </a:r>
            <a:endParaRPr lang="en-US" sz="6000" dirty="0">
              <a:latin typeface="Cambria" pitchFamily="18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676400" y="2209800"/>
            <a:ext cx="5181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latin typeface="Comic Sans MS" pitchFamily="66" charset="0"/>
              </a:rPr>
              <a:t>Hydrotropism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is the growth of a plant in response to </a:t>
            </a:r>
            <a:r>
              <a:rPr lang="en-US" sz="2800" dirty="0" smtClean="0">
                <a:latin typeface="Comic Sans MS" pitchFamily="66" charset="0"/>
              </a:rPr>
              <a:t>water. 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3048000" y="11430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 smtClean="0">
                <a:latin typeface="Comic Sans MS" pitchFamily="66" charset="0"/>
              </a:rPr>
              <a:t>(“Hydro” </a:t>
            </a:r>
            <a:r>
              <a:rPr lang="en-US" i="1" dirty="0">
                <a:latin typeface="Comic Sans MS" pitchFamily="66" charset="0"/>
              </a:rPr>
              <a:t>– </a:t>
            </a:r>
            <a:r>
              <a:rPr lang="en-US" i="1" dirty="0" smtClean="0">
                <a:latin typeface="Comic Sans MS" pitchFamily="66" charset="0"/>
              </a:rPr>
              <a:t>“water”)</a:t>
            </a:r>
            <a:endParaRPr lang="en-US" i="1" dirty="0">
              <a:latin typeface="Comic Sans MS" pitchFamily="66" charset="0"/>
            </a:endParaRPr>
          </a:p>
        </p:txBody>
      </p:sp>
      <p:pic>
        <p:nvPicPr>
          <p:cNvPr id="28674" name="Picture 2" descr="http://www.excellup.com/classten/scienceten/sciencetenimage/10_science_hydrotropis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191000"/>
            <a:ext cx="3219448" cy="198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utoUpdateAnimBg="0"/>
      <p:bldP spid="2868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219200" y="381000"/>
            <a:ext cx="6477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200" b="1" dirty="0">
                <a:latin typeface="Cambria" pitchFamily="18" charset="0"/>
              </a:rPr>
              <a:t>IMPORTANCE OF </a:t>
            </a:r>
            <a:r>
              <a:rPr lang="en-US" sz="5200" b="1" dirty="0" smtClean="0">
                <a:latin typeface="Cambria" pitchFamily="18" charset="0"/>
              </a:rPr>
              <a:t>Hydrotropism</a:t>
            </a:r>
            <a:endParaRPr lang="en-US" sz="5200" b="1" dirty="0">
              <a:latin typeface="Cambria" pitchFamily="18" charset="0"/>
            </a:endParaRP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152400" y="2514600"/>
            <a:ext cx="457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700" dirty="0" smtClean="0">
                <a:latin typeface="Comic Sans MS" pitchFamily="66" charset="0"/>
              </a:rPr>
              <a:t>The roots of plants can get </a:t>
            </a:r>
          </a:p>
          <a:p>
            <a:r>
              <a:rPr lang="en-US" sz="2700" dirty="0" smtClean="0">
                <a:latin typeface="Comic Sans MS" pitchFamily="66" charset="0"/>
              </a:rPr>
              <a:t>to the nearest water and </a:t>
            </a:r>
          </a:p>
          <a:p>
            <a:r>
              <a:rPr lang="en-US" sz="2700" dirty="0" smtClean="0">
                <a:latin typeface="Comic Sans MS" pitchFamily="66" charset="0"/>
              </a:rPr>
              <a:t>find new sources of water </a:t>
            </a:r>
          </a:p>
          <a:p>
            <a:r>
              <a:rPr lang="en-US" sz="2700" dirty="0" smtClean="0">
                <a:latin typeface="Comic Sans MS" pitchFamily="66" charset="0"/>
              </a:rPr>
              <a:t>in case of drought.</a:t>
            </a:r>
            <a:endParaRPr lang="en-US" sz="2700" dirty="0">
              <a:latin typeface="Comic Sans MS" pitchFamily="66" charset="0"/>
            </a:endParaRPr>
          </a:p>
        </p:txBody>
      </p:sp>
      <p:sp>
        <p:nvSpPr>
          <p:cNvPr id="29698" name="AutoShape 2" descr="data:image/jpeg;base64,/9j/4AAQSkZJRgABAQAAAQABAAD/2wCEAAkGBhQSERQUEhQUFRUWFBgXFxgXGBcYFxgcFhUXGBccGBoXHCYfHBkjHRcYHy8gIycpLCwsFx4xNTAqNSYrLCkBCQoKDgwOGg8PGiokHyQsLCwsLDIsLTAuLywsLCwsLCwsLCwxNDAsLCwsKSwsLCwsLCwsLSwsLCwsLCwsLCwsLP/AABEIAOQA3QMBIgACEQEDEQH/xAAcAAEAAgMBAQEAAAAAAAAAAAAABQYDBAcCAQj/xABJEAABAwICBgUIBgYKAgMAAAABAAIDBBEFIQYSMUFRYQcycZGhEyIzYnKBscEUI0JSstEVJIKi4fAWJTRDU2NzkrPCRPEXdKP/xAAaAQACAwEBAAAAAAAAAAAAAAAAAwIEBQEG/8QANBEAAgECAwMLAwQDAQAAAAAAAAECAxEEITESQfAFIjJRYXGBkaGx0RMzQhQVweEGUvEj/9oADAMBAAIRAxEAPwDuKIiACLy8GxsbG2R4LkNb0o19NUSQzMhL43apaWubfgWkOzuLH3pVSpsapnHKMVds7Ai5PF01yAXfTMI2XbIdvMFuSkYemaP7dNID6rmH42S1iob8uOwiqkHpJefydHRVTB+kujqHtYHuY52QEjdUX4X2XVrToTjPosmERFMAiIgAiIgAiIgAiIgAiIgAiIgAiIgAiIgAiIgAiIgAq1pdoDT14u8akoFmyt6w4aw+0OR9xCsqLjSepxq+p+ctJdDqqhJbMCYzslaNaN3C52tdyPioRtSWgXzA37x2hfqWaFr2lr2hzSLEEAgjgQciFzHTDoea7WkobNcczC4+YfYP2TyOXYqtShvRUqYfejmDXgg7CDn4XK6z0fdIrHRtp6p2q9lmse69nt2N1jsDhsz25Lj9TSSQOLHtcx7TZ7HCxHP+KyRy3a09gI8LKpzqbvEr05ujK+qP1GiofRTpO6ohfBIS58FtVx2ujPVvxIzF+xXxadOe3G5ppqSugiIpnQiIgAi+OeBtIHavENQ14uxwcL2uCCLjbsXNpXtcLGRERdAIiIAIiIAIiIAIiIAIiIAIiIAIvjngbSB2rE2rYdj2n9oKLnFOzZ2zMyLXkxCNvWkYO1wHzWSGpa8XY5rhyIPwQpxbsmd2Ws7EDphoTDXx2eA2UDzJQPObyPFvL4LguP4HNRSmGZuq4WII6r23ycw7x4jkv04oHTPROOvp3RuA8o25ifva634TsI/IJdSmpK5Xq0lPM5V0SVLmYnqjY+F4d2ABw8Qu5rjfQ7gjhWzySea6Bnky3fdxse7VPeutYpXiCGSV2yNjnH9kXUaXNhdnMOnsWZoaRaWU9E0GZ3nHqsbm89g4cyudYl00TFzhDCyNo+08l5HaG5Aqg4vjr55nTSm73Xd2X6rRyA3LSg84G7gy+3eT+SqyqTlm3ZdgupiX+GnWW2p6T69zSfpAZc5BsbRl781pP06rnn+1y27Wt+Si6Zgbscw89/xUjhmGy1EgjhaJH8GjJo4uOxo5lIu5OyVyq8TVbsmyU0WwOqxKfUkqJXRNsZXF7iACcmjO2sc+zMrt+H4dHBG2OJoYxosAP5zPNaGimjraKnbECC7rPd95x2ns3DkAphadGkqcbbzQpRaV5O7CIicNCIiACIiACIiACIiACIiACrWnGlJo4R5JjnzSXEYDSbcXGw3cOYVlSyjKLkrJ2DuOEVWCYtWnWfHUuv8AeIjZnwa4jL3KExfR+ejeGzsdG49VwJ1Xey4G11+klqYphMVTGYpmB7DuO7gQdoI4hV3ho2tERKlJ57TufmKWR21ztfd5xJI7Lrdw+vc3VdE90ZvqnUcWHkcv5zVp0z6PpqIGSMiSnB6xF3sB++N45jwVIqIt+sAeIBCqSh+MinLbjLnN36zo2jPShURODal3lotbVLiAJG32HLrD3Lr1NUNkY17CC1wuCN4K/MEdZfWvYHI8iRwXWeiTSAkyUrjcAeUjvuv1m/A96nQnKEtl6MtUKrfNlqbVc/6FjkbhlFWs1XbhrjK/g0+8re6UsfjhopISfrJ2FjGjM52uTyWDpepCaNk7cnwStcDvF8j8lFaBYO6vqHYjVjWANoWnZdv2rcAdnO/BOltbTprRjb7La3vQpkXRzXlrZRTudrjLzmteBzacwO1b1P0W4i612Rs9t7f+oK7ooHSrTOCgj1pTdx6sbes78hzUpUqcc5Cv00XqU7CuhnMGqnuPuRN1b9rzn4LoOE4LDTM1II2xt32GZ5uO0ntXIcW6Y6uTOFjYGcSNd3jkolnSJiGbnVLwOxg8NVQVaMOjEFOhT0Z+gkXAY+kmv3Tutxc1nw1VK4R0qVgeLls7R1gWBmzg5u/3Fd/VpaomsRTe/wBDtKKpYD0l0tQ7UcTDJwktqk+q/YfBWxrwRcG44hWIVIz6LHLNXR9RETACIiACIiACIiACIiACIiACIiAPE0Ic0tcAWkWIOYIO265Jpd0WyxOMlGDJGbnye17PZv1m8tvauvIlzpxnqQnTjNWZ+X6uicPNfdrhuc0tI71ZujCrbDXxmRwAcHNvuNxYZ93gu6zUjH9djXe0AfiobSLQ+GphMYa2NwzY5oALXDZsGxV3h5LosrxoODumfNO6XymH1Df8u/cQVg6N3g4bAG2FmkG3G5J9+ahcJ0gf5Kahq/NnZG5rSdjxq5EH4LJ0P1V6ORm+OZw9xA/IrkKu3UT0ys0PUk5XLHpXpKyhp3SvzOxjd7nHYAvz7X4k6olfPO7WcTcn/q31QrR0q48Z63ybTeOEW4jWO05cFTIqO5yLTyzySqs9t3vlu47Stip/h5g1Qcb2J4NGz3819EUjzew5cB7tiyiPPNvhdbMbG/Z83fkfkkOVuiijdbkaho3OyeXNHZl77LP9BIAsS4eq4jw2KWw+illNmRPkNvsMd43Fv577rgXRc+Qh1VaJu3UYbyHk5wyb7rldhGpUdkvgbGnOWhTNGdEpqx+rCwhoNnvf1G8fad6o99l3XBcJbTQRwsLiGC13G5O8nlmdm5Z6KhZCxscTQxjRYAZAfzxWdaVOkod5fpUvp94RETh4REQAREQAREQAREQAREQAREQARFhqqtkTS+RzWNG0uIAHvK43bNhqZkuqz/SCaqyomase+olFmczG3a889iq0+J0UVbIyprJnERMHlBI8efrOLvR5DdkkzrbNstSUVtXsTXSVo15aH6RFlPANa42uaNrfmuZaJaTztjlpqYHytRIACPs3JuRzzXRvp9FI0iPFZGgjYZWndwkaqV0X4YDiM5bK0GLWLXFrXB2s7VOVwNnDiq1SMZyvln1MTOElJON0+4tkPQ/GYgHzSCQ5uLbEXO3btUfJ0MyXsKlhbzZ5y6FeqGzyDx+2w/ML6K2cdanB9mRp/EAn/Sp/68eBH6ELWKphvQ/TMsZpJZeV9Vvhn4q20Gj1PCLRQxs7Gi/ftT9KOHWgmHYGuH7pT9ORjra7fajePG1k5KMdESjThHQ3wF9WizG4D/ex+9wHxW1HUNd1XNPYQV3aXWNsZERFI4EREAEREAEREAEREAEREAEREAF8JUFpPpjDRarX3dI/qRt2ndck5AX3lQ5jdVNMtdUxxQAa3kIpABb/ADZAbnsCU6qvZHbMlKvSzXc6KijNRKDYkZRMPrv2e4KCxxlPTatRis30iXbHAPRg/wCXFvPrOUHiHSdZpgwyFsbBkJXABo5tbx5lUtzXOeZJXPkkJuXuJJPZfYFTq4mMdM3xovktUcJOrrp6ee/27iZ0h01qa5waCaan2BjDZxA+8R8NigoYWtyaBbjbnlfiswYT2L62E5rMnVlJ3bNmlh6dPRcdh9iooyeq08cgtPR6BpqJRbIXttFs91s1JB2WxReip+ulduz8XFci5fTm77iviYx+rTSS1ZbWRlnUlmb2SP8AzW1DitUzq1c9uZDh+8FpCpHFeZKkBUY1aq0bLUqEHuJVunFbH/fMdw1ox8QVsQ9KFWDZ0cDv97VVpZrrGxxPzVyGJqpdITLCUmXxvSgD6akv7Lmu8HBZRpxh7s5KdzTfb5MfFq585hXtthmVYWOq2zYiXJ9PcdLh0iw13VldH+1Kz52W/TYjTO9HXn3ysP4xdcfkxS2wd61ZKsu5+4fkpxxs98UWof4/XqLaj72O8Mc77NWx3a1h/CQs/wBeNhhd2hzfhdcAL3bLOHh8lkixGVnVllb2Odb4pqxvWvVhP/HcUujZ+KO9fSpxthafZkH/AGAQ4o4daCYdga78Llxui01q2bKh57SHfiCmKfT+utcSRvA3Ojsct2RTVjob7mZW5NxFF8+NuOw6e3FWbxI32mPHyWUYhH99vvNviuaU3SpVDrwRO7C5p+alIek/WykpH/suY7wNk1Yyn/tbjsKzw9Rbi9tqGnY5p7CF7a4HYbqiDFW4iTBT07ov8WVzWjUbvDS3a87ArFonRtihdGzqtmkAubnJ28nenwqOT7BF87E0iInAEREAVisjj/SDnStaQykJNwDlr3O0KvzY5gVQPrGxNLvvRujPbdoHepnFpLVVW4jJtEfmuGggsaLZWyCoVK0oOy4zY6lQVVtPjQ6q3QfBpx9TOGn1J/k8lD0PMI+qrZeVw145bCFyT6Gw7llga9h+rkkZ7L3C3cUt14S6UV5FhYOpHoej/wCHRqrojrB6Opifw1muafAFRtT0e4kwH6qOT2JBf3B1lEYTj1eDZlbMLD7Xng/7rqyRaUYrH/fwyAC/nxi/vLQlSq4W9pKxJQxUdJS8bP5ICTAqyP0lHOLbwNYeCi8Oj8g5xlD2F33mOHbe4V/j6Sq9g8+mgk9h5B7ivdH00RTAiSjlIG3V1ZAPcbKSp4acWot+5CVbERknKza0urfBUm4hDfrtXt5acwQRyIKuA01wWbKSFrCcvPgt4tCyjCMCnPmPiaT92RzD3EpP7fB9GfmN/can5RT7mUbIC2V1idLw4q/ydFNHLnDUyjsex4/NaVR0OSj0dWDyfH8wUft89zTGrlGP5RZU2yXC8VER1SQrDJ0ZV8fVNPJ2Oc0+IWnVaK17GkPpXHnG5rvmkvB1ovJFiHKFG+fsQNIY9b6y5HL5gqw0slNbzdX9rb4qu1GEzN68MrPajd8bLUI5/LwKfRqSw7zpp96N/F0sPykk6eLcctFJL0yZd7Rep4LWqjT2zLB2HNVJsjtxPxX0zu3lWp8pRmrfRh5FGl/i1eMtqOLn6/JuVzIb/Vucfd/6Wegm29gUVmealKDJpNtqxqrum7Gvj6cqOHjCpPad9XYkI2qSwbCXVTnMYdUNH1jzsYPz4BR+GUElTKIYdpze49WNu8nnyUziVS0t+g0ZLYGn6+UdaV32gD8T7k2hRjFfVq6bl1/0eNxNfbf0qfi/47/Y2sM0hH0umpaK7KZspD375nBpJz+7cbVetH/RvPGaU/vlUPRyhb9Mpg0WDC4gdkbgrxow+8JP+bL/AMjlr4Wq6q23vv8AwZk4fTk49RLoiK8RCIiAKnpAP7cb/wDi28CuEx9Udi7ZpNPliIscqdufyXEYOqBy2rKxGvHWy9hHzuOwyhZAvGrsXtoVRmvFm7QTWcFaoazzMm6xtsuB3k7FUqQecLqxRv8Aq3agFzx2FUMQldE28jyY5ZWnV8nEDsJJJ2Z2tkq1o7STWk8m5ltbMP3m3JTIppZrgu1QMrtFtmRDb7ufctPBcDY7yg13hzZHNJa4jZsNtibTkoQknbduuU6icqkZZ5X3kkIJyLuFOfVzPivDo9mvSsPslt1lZhMjDdkrjyfn4jMI+skZm+IEWzLTfwSdrPm29hjhF9L1SZqtZSXyLoXDcS5pGfatyCte0Xhrpmj/AFL/ABWCaKKobe/nDZucOCjX4cQ76x1jewfYWPDscrEKjf5NPtzK0qMV+K8Mi0QaW10YyrGPHrtaf4qVpOkWst6OCXiWlzVSYcOkjz1Y3jmM/BSVLUObnq2afu3cO7cpyxVSK5srnY4WEtU16lt/+XNQ2mpXg+q4OWYdJOGy+liI9uIEd4uuf4912nl/FRbn5p8MbUaTuaNHkKNentRl6f2dVFRgc3+ACe1h8LL1/QbDJvRTEcNSYHwN1ylhBOYuOy68CBl9gHZcJn6u/SS8iEuQa1N3pyXm17HUKroiY4fV1L7c2tI8LKGxvo6qaeFz2zRva3cWkHMqpU0r2H6uWVnsvcArpoxi001FWiWV8oZqBpebkZm/uyTIzpVMthGTi6eIw8rVJu77bn1lWyngZSU1w+SJslRL9qzxsHPcOGa1obMaGtFgMgP53rTkP6xcbPo8QPcFsh+aysZUcqjH4OCVNOxP6MD9bjPqvv8A7SrZoob04PF8h/8A0cqboq79cYN3k3k/7Srtoy21Mztce97lscnfbXj/AAZ+J+6yUREWmICIiAKFpc+zMSI2+Rj+K47TgaoPJdk0pH1eKf6MfwK4vG4gAcgsmus+Otl7BvnZ9pnLuC+tddYbr3EFWaNeLNmF9irFhyqoyVjwWYWF1UxEebcksyTnlc1pIAsBtzv3AZqvYTrComaHWcbO2DVvvBF+e26sbp2t27SCQOQ2qr075m1jy1g1nNJ1XH7JtvG/JLw+cZLsE1VsuL7SfMkw/wAN23Kzh455rR/S8l7OYIzfLX1rHsdsUhRYo151JGmOT7rt/snYfct11M1wINrHjsSui7SiMea5rIaowtkgDn2Y/i0/zda0OuDqO87k7MOHqk7+S3KzRhjvOY4jgCdZvdwX2HCC5tnEtc21iDcciL5iybtq2v8AQuMc3l/ZrsmLAfJHMbYnfL+GS348VLgLxOFxtFreOa1J2gebOLcJBl/6PgssNC4bHawO+5Dh8ioSs1mTiszVx5uTDzUNIrNjNEXxWGZGefJVdx45Ebk2g7xPQcm14xWy2AV6ujV5e/inF2tPK9zYpcyFcdDZP1WuHOM+JVNw13ncgrhoo21DXG2ZfH/2KsUMpvuPEcqy25Jo0WG9RIOEcY8FuBmaj6U3qZh6kfwU3BFms7FfcZ3C5U0bujAtVjlDJ8FeNGx+rR9hPe5ypOjzbVZ5QSHwV30b/ssXs/Mrd5P+2uN5l4j7ku/4JJERaQgIiIAo+kouzFctkEf4SVxQNyHYPgu26Q9XFs//ABmf8blxKM5AngPgsvEa8dbLuE1BXouWNxX0Ksaab0MjTf8An+f5KlqGXVcPHgohgzW7E9Jqq6G0i0U8wcNUjmOdjexUPjzZGvimDg0g6uWwB3E3zG3gvkdURbP3rZxGQSw6gzLyG8hfO/YLFU6cXCa6idWF4uxsyxvLbTRslbxZ1u3VPyKjpIBZ3k5NZpOcb3Pa5vIcfeFt4YZWO8k+Uj7hLQQR2netyke9spEjCbm2u0EA8NYfNTT2dOOOwRJXz0NCnc14sZnseDYAv4DlbJStBSuaNZznbM262sO0G11vVFK1w85o7lrQUYjGq2+rwuTbs5JMpqSyJwi75idgdkQFpw4cAfMc5vLaO4rcLVjbYJKk0NaR6mOSiZcPDtoC3ZqkONlilksF2N46HbXND9Ct5j3lYZcGYNpPetwzFa73XKsRnO+pKUbrMRxBvVGSsWjcn9XVgP8AiM9/mn8lBEZKY0bP9XVn+qz8LlcwmcmZXKGSVu01KJtqqbsZ+FTdOVERZVdQObBs4AqUg2qliXz3xuG4b7a8fc38Ed+uSf8A1ZDs5t3q8aOC1LD/AKbVQcBd+tT8qR/xC6HgjbU8I/y2fhC3uT/truMmv9x95uoiLSEhERAFKx9t2Yv/AKDP+FxXEdXIdg+C7TjsthjPKnj7zC7+HeuLiQGwuMgN4WXX1462XcLZN3PkbCV6Y1e4yBsWfVB7FUcjWhDIxBtrbD32XoE3XrYvJvxUdTumZlEmSyQzOBy3ZrVabLO16hKIxNsmRUtlbqyZe/Z71nixWSMWJbI37xuHDt49oUNFKN62GnmqzhbLcTcLu5OPxOQ5CMdpcLHsssTDO/a5jOy5K0KeUs2ZC6yPrHX5JTT3WOKB6qqWUG7Jb8iLj+CjKmeVp+sJtxbfLxUiKk9iObdSjNrpJEZUr5pkfDHv1iRxBzWSV5PNZTGOS+aqntXzJRVjwGGy+MYb5hbOtksBNyuJkmzOxuSlMCH9W1fOdmW7quUcG5KVwGG2G1R3GoZ4NP5q1g82zI5QlkvE1Af1up9pvwUlCVH6n63U+2Pgt9ztVt7XJyA4kmwA5m6pYhOVWy7PYdQls0bvt9yQ0fAM1WbbKS3e7+C6JhbbQRDhGz8IVcwTADFT+Tf6eo65+422zsaD3lWqGINaGjYAAPcLL02FpOnBJ9Rjzntycus9oiK2QCIiAKY+kqoKureaZtTT1Jbk17ddoZHq2LH5OBz3qJrcGwp3p6GenPHyUrB/uiJaukolfTtozjz1SOT/APx9hMvoa17CTkPKsP7rwCsc3QrJa8NY1w3a7Mu9pPwXUqnC4ZPSRRv9pjXfEKPOh1KM2ReTPGNz4/wEBcdJPVJ+h1Nx0bXicmq+irEWdVsUgG9klifc4BQ9Vo1WxZyUk2X3W64/duu5f0fe30dVUN5OLZB3PbfxQU9azZLBIPXjcw97HEeCU8NB/j5P5GrEVVntPxV/Y/PLqgNNnBzTwc0g+KyxzAnaF3yeWY5T0TJR6j2P/dkAUHX4Fhsl/L0L4id4ic333iySJYSO5vyLEMfUjrZ+hycNC9jJdCGgGFSeiqHxk7B5W3hILrDP0PE5wVl+GuwEd7T8kh4OT0aZajykl0oMoolsvoqyrHV9FNezq+Ql7HFp/eAHiomo0SrYuvSy9rQHj90lKlhKi3XHw5Qoy1du81WTclmFV5vNaEjtQ2eHMPBzXN+IWSOUHYQq0qTWqLUa9OXRkmbElQFjE68PCxWUVFE9okA66+PGYsvEV171blL0JNXMwfl2hTmjuWFTnjVNHgPzUE5mRU5gLLYRKeNY3/qPmreC1kZHKK08Tw2UfSqs8JbZ8grNohh2terl9Gy4iH3js1u+4HO6qGE4W+qxCphZcNM7jI4fZYNtjxOwdq6lhRbK60bbU8HmR8Hublceq3YOd+CtYfDf+rqvw+SlOvemqa3a/BI0FORd7+u/b6o3NHZ8SVtoi10rFYIiLoBERABERABERABERABERAGGoo2SZPYx3tNB+IUdJopTHMR6h4xudGf3CFLouNJ6nLIh/wCj7m+jqahvJzmyD98X8V8NNWN6s0Mg4Pjcw97HH4KZRR2I7jt318eJBzVFRa0lJHIPUkafCQBRlVh9G/0+HuZzEIPjFdW9EOHazlu45zPofhLzlK6E8PKOZb3SBa0vRNG7OnrCfaDXDvaQumSwNcLOaCOYB+Kj5tG6Z2ZhYDxaNU97bJbop6peRJScdG14nNKnowrmdR0Mo4XLD4iyjJ9Fa6PrUkjh6ha/8JXWho01vo5aiPskJHc+68foyqb1KoO4CWJp8WFqrywdN6x8n8liOLrR0k/FI43USvjBEsM0ftRuHjaysOAt/qd5sfOrW2vv85gy+C6GZa1vWip5R6r3MPc5pHioLTCSolpvJR0cocJGOGr5NzfNdc9U/JRhhY0ruN8/H2IVcTOr02suy3ubEuGRxSPpaW4lqXGWd+0sZsPZwaOZKtVJStjY1jBZrQAByCjNHMFMDHPk86eU68ruZ2NHqtGQUwr0I2147BCCIimdCIiACIiACIiACIiACIiACIiACIiACIiACIiACIiACIiACIiACIiACIiACIiAP//Z"/>
          <p:cNvSpPr>
            <a:spLocks noChangeAspect="1" noChangeArrowheads="1"/>
          </p:cNvSpPr>
          <p:nvPr/>
        </p:nvSpPr>
        <p:spPr bwMode="auto">
          <a:xfrm>
            <a:off x="155575" y="-1417638"/>
            <a:ext cx="2857500" cy="2952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0" name="Picture 4" descr="http://kpe-kastor.kas.sch.gr/leaf/photos/hydrotropism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09800"/>
            <a:ext cx="3834580" cy="3962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219200" y="0"/>
            <a:ext cx="6477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200" b="1" dirty="0" smtClean="0">
                <a:latin typeface="Cambria" pitchFamily="18" charset="0"/>
              </a:rPr>
              <a:t>Germination</a:t>
            </a:r>
            <a:endParaRPr lang="en-US" sz="5200" b="1" dirty="0">
              <a:latin typeface="Cambria" pitchFamily="18" charset="0"/>
            </a:endParaRP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228600" y="990600"/>
            <a:ext cx="7162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700" b="1" dirty="0" smtClean="0">
                <a:latin typeface="Comic Sans MS" pitchFamily="66" charset="0"/>
              </a:rPr>
              <a:t>Germination </a:t>
            </a:r>
            <a:r>
              <a:rPr lang="en-US" sz="2700" dirty="0" smtClean="0">
                <a:latin typeface="Comic Sans MS" pitchFamily="66" charset="0"/>
              </a:rPr>
              <a:t>is the process by which a plant emerges from a seed.  Root first and then the shoot which turns in to the stem. </a:t>
            </a:r>
          </a:p>
          <a:p>
            <a:pPr algn="ctr"/>
            <a:endParaRPr lang="en-US" sz="2700" b="1" dirty="0" smtClean="0">
              <a:latin typeface="Comic Sans MS" pitchFamily="66" charset="0"/>
            </a:endParaRPr>
          </a:p>
          <a:p>
            <a:r>
              <a:rPr lang="en-US" sz="2700" dirty="0" smtClean="0">
                <a:latin typeface="Comic Sans MS" pitchFamily="66" charset="0"/>
              </a:rPr>
              <a:t>Roots and shoots must wedge their way through the soil to find water and nutrients or out of the </a:t>
            </a:r>
          </a:p>
          <a:p>
            <a:r>
              <a:rPr lang="en-US" sz="2700" dirty="0" smtClean="0">
                <a:latin typeface="Comic Sans MS" pitchFamily="66" charset="0"/>
              </a:rPr>
              <a:t>soil to reach sunlight.</a:t>
            </a:r>
            <a:endParaRPr lang="en-US" sz="2700" dirty="0">
              <a:latin typeface="Comic Sans MS" pitchFamily="66" charset="0"/>
            </a:endParaRPr>
          </a:p>
        </p:txBody>
      </p:sp>
      <p:pic>
        <p:nvPicPr>
          <p:cNvPr id="2052" name="Picture 4" descr="http://bio1903.nicerweb.com/Locked/media/ch38/38_10SeedGermination-monoc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581400"/>
            <a:ext cx="4638675" cy="304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219200" y="381000"/>
            <a:ext cx="6477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200" b="1" dirty="0" smtClean="0">
                <a:latin typeface="Cambria" pitchFamily="18" charset="0"/>
              </a:rPr>
              <a:t>Turgor Pressure</a:t>
            </a:r>
            <a:endParaRPr lang="en-US" sz="5200" b="1" dirty="0">
              <a:latin typeface="Cambria" pitchFamily="18" charset="0"/>
            </a:endParaRP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304800" y="1524000"/>
            <a:ext cx="6553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/>
              <a:t>Turgor Pressure </a:t>
            </a:r>
            <a:r>
              <a:rPr lang="en-US" sz="2800" dirty="0" smtClean="0"/>
              <a:t>is the</a:t>
            </a:r>
          </a:p>
          <a:p>
            <a:r>
              <a:rPr lang="en-US" sz="2800" dirty="0" smtClean="0"/>
              <a:t>pressure exerted on a </a:t>
            </a:r>
          </a:p>
          <a:p>
            <a:r>
              <a:rPr lang="en-US" sz="2800" dirty="0" smtClean="0"/>
              <a:t>plant cell wall by water </a:t>
            </a:r>
          </a:p>
          <a:p>
            <a:r>
              <a:rPr lang="en-US" sz="2800" dirty="0" smtClean="0"/>
              <a:t>passing into the cell by osmosis.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Osmosis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/>
              <a:t>the process </a:t>
            </a:r>
          </a:p>
          <a:p>
            <a:r>
              <a:rPr lang="en-US" sz="2800" dirty="0" smtClean="0"/>
              <a:t>that causes a liquid </a:t>
            </a:r>
          </a:p>
          <a:p>
            <a:r>
              <a:rPr lang="en-US" sz="2800" dirty="0" smtClean="0"/>
              <a:t>(especially water) </a:t>
            </a:r>
          </a:p>
          <a:p>
            <a:r>
              <a:rPr lang="en-US" sz="2800" dirty="0" smtClean="0"/>
              <a:t>to pass through the </a:t>
            </a:r>
          </a:p>
          <a:p>
            <a:r>
              <a:rPr lang="en-US" sz="2800" dirty="0" smtClean="0"/>
              <a:t>wall of a living cell.</a:t>
            </a:r>
            <a:endParaRPr lang="en-US" sz="2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image.wistatutor.com/content/feed/tvcs/maintain20turgor20pressure_f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95400"/>
            <a:ext cx="3990975" cy="1428750"/>
          </a:xfrm>
          <a:prstGeom prst="rect">
            <a:avLst/>
          </a:prstGeom>
          <a:noFill/>
        </p:spPr>
      </p:pic>
      <p:pic>
        <p:nvPicPr>
          <p:cNvPr id="1028" name="Picture 4" descr="http://kohyizhescienceeportfolio.files.wordpress.com/2011/08/plant-and-animal-cell-in-different-solutions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505200"/>
            <a:ext cx="4638675" cy="28384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43000" y="5873115"/>
            <a:ext cx="166744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hlinkClick r:id="rId4"/>
              </a:rPr>
              <a:t>Celery</a:t>
            </a:r>
            <a:endParaRPr lang="en-US" sz="4000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685800" y="25146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. 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371600" y="2743200"/>
            <a:ext cx="6172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/>
          </a:p>
          <a:p>
            <a:pPr>
              <a:lnSpc>
                <a:spcPct val="150000"/>
              </a:lnSpc>
            </a:pPr>
            <a:r>
              <a:rPr lang="en-US" sz="2000">
                <a:latin typeface="Comic Sans MS" pitchFamily="66" charset="0"/>
              </a:rPr>
              <a:t>There are many types of tropisms :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000">
                <a:latin typeface="Comic Sans MS" pitchFamily="66" charset="0"/>
              </a:rPr>
              <a:t> Phototropism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000">
                <a:latin typeface="Comic Sans MS" pitchFamily="66" charset="0"/>
              </a:rPr>
              <a:t> Geotropism	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000">
                <a:latin typeface="Comic Sans MS" pitchFamily="66" charset="0"/>
              </a:rPr>
              <a:t>Thigmotropism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000">
                <a:latin typeface="Comic Sans MS" pitchFamily="66" charset="0"/>
              </a:rPr>
              <a:t> Hydrotropism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000">
                <a:latin typeface="Comic Sans MS" pitchFamily="66" charset="0"/>
              </a:rPr>
              <a:t> Chemotropism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000">
                <a:latin typeface="Comic Sans MS" pitchFamily="66" charset="0"/>
              </a:rPr>
              <a:t> Thermotropism</a:t>
            </a:r>
          </a:p>
          <a:p>
            <a:pPr>
              <a:lnSpc>
                <a:spcPct val="150000"/>
              </a:lnSpc>
            </a:pPr>
            <a:endParaRPr lang="en-US" sz="2000"/>
          </a:p>
          <a:p>
            <a:pPr>
              <a:lnSpc>
                <a:spcPct val="150000"/>
              </a:lnSpc>
              <a:buFontTx/>
              <a:buChar char="•"/>
            </a:pPr>
            <a:endParaRPr lang="en-US" sz="2000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3810000" y="3657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>
            <a:off x="4343400" y="3657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>
            <a:off x="3886200" y="4800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>
            <a:off x="4343400" y="4191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5029200" y="39624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 main types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62000" y="609600"/>
            <a:ext cx="7239000" cy="2246313"/>
          </a:xfrm>
          <a:prstGeom prst="rect">
            <a:avLst/>
          </a:prstGeom>
          <a:noFill/>
          <a:ln w="158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dirty="0">
                <a:latin typeface="Cambria" pitchFamily="18" charset="0"/>
              </a:rPr>
              <a:t>TROPISM</a:t>
            </a:r>
          </a:p>
          <a:p>
            <a:pPr algn="ctr"/>
            <a:r>
              <a:rPr lang="en-US" sz="3200" dirty="0">
                <a:latin typeface="Comic Sans MS" pitchFamily="66" charset="0"/>
              </a:rPr>
              <a:t>Plant growth in response to a stimulus </a:t>
            </a:r>
          </a:p>
          <a:p>
            <a:pPr algn="ctr"/>
            <a:r>
              <a:rPr lang="en-US" sz="1600" i="1" dirty="0">
                <a:latin typeface="Comic Sans MS" pitchFamily="66" charset="0"/>
              </a:rPr>
              <a:t>(“</a:t>
            </a:r>
            <a:r>
              <a:rPr lang="en-US" sz="1600" i="1" dirty="0" err="1">
                <a:latin typeface="Comic Sans MS" pitchFamily="66" charset="0"/>
              </a:rPr>
              <a:t>tropo</a:t>
            </a:r>
            <a:r>
              <a:rPr lang="en-US" sz="1600" i="1" dirty="0">
                <a:latin typeface="Comic Sans MS" pitchFamily="66" charset="0"/>
              </a:rPr>
              <a:t>” – ”turn”)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5000" y="5105400"/>
            <a:ext cx="2057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All can 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be positive or negative</a:t>
            </a:r>
          </a:p>
        </p:txBody>
      </p:sp>
      <p:pic>
        <p:nvPicPr>
          <p:cNvPr id="8205" name="Picture 12" descr="C:\Users\Heidinty\AppData\Local\Microsoft\Windows\Temporary Internet Files\Content.IE5\72897IU3\MC90035970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200400"/>
            <a:ext cx="1814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/>
      <p:bldP spid="3098" grpId="0"/>
      <p:bldP spid="3099" grpId="0" animBg="1"/>
      <p:bldP spid="3100" grpId="0" animBg="1"/>
      <p:bldP spid="3101" grpId="0" animBg="1"/>
      <p:bldP spid="3103" grpId="0" animBg="1"/>
      <p:bldP spid="310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33400" y="3810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72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7200" dirty="0">
                <a:latin typeface="Cambria" pitchFamily="18" charset="0"/>
              </a:rPr>
              <a:t>GEOTROPISM</a:t>
            </a: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990600" y="2286000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66FF66"/>
              </a:solidFill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28600" y="1752600"/>
            <a:ext cx="49530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2800" b="1" dirty="0">
                <a:latin typeface="Comic Sans MS" pitchFamily="66" charset="0"/>
              </a:rPr>
              <a:t> Geotropism</a:t>
            </a:r>
            <a:r>
              <a:rPr lang="en-US" sz="2800" dirty="0">
                <a:latin typeface="Comic Sans MS" pitchFamily="66" charset="0"/>
              </a:rPr>
              <a:t> is the growth of a plant in response to gravity.</a:t>
            </a:r>
          </a:p>
          <a:p>
            <a:pPr marL="342900" indent="-342900"/>
            <a:r>
              <a:rPr lang="en-US" dirty="0"/>
              <a:t> 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33400" y="3276600"/>
            <a:ext cx="4419600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latin typeface="Comic Sans MS" pitchFamily="66" charset="0"/>
              </a:rPr>
              <a:t>Positive Geotropism</a:t>
            </a:r>
            <a:r>
              <a:rPr lang="en-US" sz="2400" i="1" u="sng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400" dirty="0">
                <a:latin typeface="Comic Sans MS" pitchFamily="66" charset="0"/>
              </a:rPr>
              <a:t>It is the growth of a </a:t>
            </a:r>
            <a:r>
              <a:rPr lang="en-US" sz="2400" dirty="0" smtClean="0">
                <a:latin typeface="Comic Sans MS" pitchFamily="66" charset="0"/>
              </a:rPr>
              <a:t>plant </a:t>
            </a:r>
            <a:r>
              <a:rPr lang="en-US" sz="2400" dirty="0">
                <a:latin typeface="Comic Sans MS" pitchFamily="66" charset="0"/>
              </a:rPr>
              <a:t>with gravity.</a:t>
            </a:r>
          </a:p>
          <a:p>
            <a:pPr algn="ctr"/>
            <a:r>
              <a:rPr lang="en-US" sz="2400" dirty="0">
                <a:latin typeface="Comic Sans MS" pitchFamily="66" charset="0"/>
              </a:rPr>
              <a:t>Ex. roots growing down</a:t>
            </a:r>
          </a:p>
          <a:p>
            <a:pPr algn="ctr"/>
            <a:endParaRPr lang="en-US" dirty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685800" y="4953000"/>
            <a:ext cx="396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 dirty="0">
                <a:latin typeface="Comic Sans MS" pitchFamily="66" charset="0"/>
              </a:rPr>
              <a:t>Negative Geotropism</a:t>
            </a:r>
          </a:p>
          <a:p>
            <a:pPr algn="ctr"/>
            <a:r>
              <a:rPr lang="en-US" sz="2400" dirty="0">
                <a:latin typeface="Comic Sans MS" pitchFamily="66" charset="0"/>
              </a:rPr>
              <a:t> It is the growth of a plant away </a:t>
            </a:r>
            <a:r>
              <a:rPr lang="en-US" sz="2400" dirty="0" smtClean="0">
                <a:latin typeface="Comic Sans MS" pitchFamily="66" charset="0"/>
              </a:rPr>
              <a:t>from </a:t>
            </a:r>
            <a:r>
              <a:rPr lang="en-US" sz="2400" dirty="0">
                <a:latin typeface="Comic Sans MS" pitchFamily="66" charset="0"/>
              </a:rPr>
              <a:t>gravity</a:t>
            </a:r>
          </a:p>
          <a:p>
            <a:pPr algn="ctr"/>
            <a:r>
              <a:rPr lang="en-US" sz="2400" dirty="0">
                <a:latin typeface="Comic Sans MS" pitchFamily="66" charset="0"/>
              </a:rPr>
              <a:t>Ex. stems grow up</a:t>
            </a:r>
          </a:p>
        </p:txBody>
      </p:sp>
      <p:pic>
        <p:nvPicPr>
          <p:cNvPr id="8216" name="Picture 24" descr="image00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125" y="2133600"/>
            <a:ext cx="32416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6400800" y="541020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Positive Geotropism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6248400" y="2514600"/>
            <a:ext cx="21336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Negative Geotropism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8" name="TextBox 12"/>
          <p:cNvSpPr txBox="1">
            <a:spLocks noChangeArrowheads="1"/>
          </p:cNvSpPr>
          <p:nvPr/>
        </p:nvSpPr>
        <p:spPr bwMode="auto">
          <a:xfrm>
            <a:off x="3657600" y="12954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(“Geo” – Earth)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1" grpId="0"/>
      <p:bldP spid="8207" grpId="0"/>
      <p:bldP spid="8212" grpId="0"/>
      <p:bldP spid="8217" grpId="0"/>
      <p:bldP spid="8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latin typeface="Cambria" pitchFamily="18" charset="0"/>
              </a:rPr>
              <a:t>IMPORTANCE </a:t>
            </a:r>
            <a:r>
              <a:rPr lang="en-US" sz="4800" dirty="0" smtClean="0">
                <a:latin typeface="Cambria" pitchFamily="18" charset="0"/>
              </a:rPr>
              <a:t>OF GEOTROPISM</a:t>
            </a:r>
            <a:endParaRPr lang="en-US" sz="4800" dirty="0">
              <a:latin typeface="Cambria" pitchFamily="18" charset="0"/>
            </a:endParaRPr>
          </a:p>
        </p:txBody>
      </p:sp>
      <p:sp>
        <p:nvSpPr>
          <p:cNvPr id="2" name="TextBox 6"/>
          <p:cNvSpPr txBox="1">
            <a:spLocks noChangeArrowheads="1"/>
          </p:cNvSpPr>
          <p:nvPr/>
        </p:nvSpPr>
        <p:spPr bwMode="auto">
          <a:xfrm flipH="1">
            <a:off x="0" y="1219200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Stems grow up through the soil so leaves can get sunlight for photosynthesis</a:t>
            </a:r>
          </a:p>
          <a:p>
            <a:pPr>
              <a:buFont typeface="Arial" charset="0"/>
              <a:buChar char="•"/>
            </a:pPr>
            <a:endParaRPr lang="en-US" sz="2800" dirty="0" smtClean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Pulls roots down to anchor a plant</a:t>
            </a:r>
          </a:p>
          <a:p>
            <a:endParaRPr lang="en-US" sz="2800" dirty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>
                <a:latin typeface="Comic Sans MS" pitchFamily="66" charset="0"/>
              </a:rPr>
              <a:t> Roots can get needed water and </a:t>
            </a:r>
            <a:r>
              <a:rPr lang="en-US" sz="2800" dirty="0" smtClean="0">
                <a:latin typeface="Comic Sans MS" pitchFamily="66" charset="0"/>
              </a:rPr>
              <a:t>minerals </a:t>
            </a:r>
            <a:r>
              <a:rPr lang="en-US" sz="2800" dirty="0">
                <a:latin typeface="Comic Sans MS" pitchFamily="66" charset="0"/>
              </a:rPr>
              <a:t>if they stay in the </a:t>
            </a:r>
            <a:r>
              <a:rPr lang="en-US" sz="2800" dirty="0" smtClean="0">
                <a:latin typeface="Comic Sans MS" pitchFamily="66" charset="0"/>
              </a:rPr>
              <a:t>soil</a:t>
            </a:r>
          </a:p>
          <a:p>
            <a:pPr>
              <a:buFont typeface="Arial" charset="0"/>
              <a:buChar char="•"/>
            </a:pPr>
            <a:endParaRPr lang="en-US" sz="2800" dirty="0" smtClean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 Roots will go down</a:t>
            </a:r>
          </a:p>
          <a:p>
            <a:r>
              <a:rPr lang="en-US" sz="2800" dirty="0" smtClean="0">
                <a:latin typeface="Comic Sans MS" pitchFamily="66" charset="0"/>
              </a:rPr>
              <a:t>and shoots will go up</a:t>
            </a:r>
          </a:p>
          <a:p>
            <a:r>
              <a:rPr lang="en-US" sz="2800" dirty="0" smtClean="0">
                <a:latin typeface="Comic Sans MS" pitchFamily="66" charset="0"/>
              </a:rPr>
              <a:t>no matter how the</a:t>
            </a:r>
          </a:p>
          <a:p>
            <a:r>
              <a:rPr lang="en-US" sz="2800" dirty="0" smtClean="0">
                <a:latin typeface="Comic Sans MS" pitchFamily="66" charset="0"/>
              </a:rPr>
              <a:t>seed is positioned</a:t>
            </a:r>
            <a:r>
              <a:rPr lang="en-US" sz="3200" dirty="0" smtClean="0">
                <a:latin typeface="Comic Sans MS" pitchFamily="66" charset="0"/>
              </a:rPr>
              <a:t>.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10246" name="Picture 8" descr="http://rds.yahoo.com/_ylt=A2KJkeu0JJBNCmkAPBijzbkF/SIG=120ot16ti/EXP=1301321012/**http%3a/ridge.icu.ac.jp/BIOBK/corngeotro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800600"/>
            <a:ext cx="4114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133600"/>
            <a:ext cx="1600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 smtClean="0">
                <a:solidFill>
                  <a:schemeClr val="bg2"/>
                </a:solidFill>
                <a:latin typeface="Comic Sans MS" pitchFamily="66" charset="0"/>
                <a:hlinkClick r:id="rId2"/>
              </a:rPr>
              <a:t>Corn</a:t>
            </a:r>
            <a:endParaRPr lang="en-US" sz="4400" dirty="0" smtClean="0">
              <a:solidFill>
                <a:schemeClr val="bg2"/>
              </a:solidFill>
              <a:latin typeface="Comic Sans MS" pitchFamily="66" charset="0"/>
            </a:endParaRPr>
          </a:p>
          <a:p>
            <a:pPr>
              <a:defRPr/>
            </a:pPr>
            <a:endParaRPr lang="en-US" dirty="0" smtClean="0">
              <a:solidFill>
                <a:schemeClr val="bg2"/>
              </a:solidFill>
              <a:latin typeface="Comic Sans MS" pitchFamily="66" charset="0"/>
            </a:endParaRPr>
          </a:p>
          <a:p>
            <a:pPr>
              <a:defRPr/>
            </a:pPr>
            <a:endParaRPr lang="en-US" dirty="0">
              <a:solidFill>
                <a:schemeClr val="bg2"/>
              </a:solidFill>
              <a:latin typeface="Comic Sans MS" pitchFamily="66" charset="0"/>
            </a:endParaRPr>
          </a:p>
          <a:p>
            <a:pPr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>
                <a:latin typeface="Cambria" pitchFamily="18" charset="0"/>
              </a:rPr>
              <a:t>CORN </a:t>
            </a:r>
            <a:r>
              <a:rPr lang="en-US" sz="5400" dirty="0" smtClean="0">
                <a:latin typeface="Cambria" pitchFamily="18" charset="0"/>
              </a:rPr>
              <a:t>TROPISM</a:t>
            </a:r>
            <a:endParaRPr lang="en-US" sz="5400" dirty="0">
              <a:latin typeface="Cambria" pitchFamily="18" charset="0"/>
            </a:endParaRPr>
          </a:p>
        </p:txBody>
      </p:sp>
      <p:pic>
        <p:nvPicPr>
          <p:cNvPr id="11268" name="Picture 2" descr="http://rds.yahoo.com/_ylt=A2KJketRLZBNT18A4x2jzbkF/SIG=12bv899eq/EXP=1301323217/**http%3a/i654.photobucket.com/albums/uu264/Niths/co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819400"/>
            <a:ext cx="268605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066800" y="381000"/>
            <a:ext cx="708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00B050"/>
                </a:solidFill>
                <a:latin typeface="Cambria" pitchFamily="18" charset="0"/>
              </a:rPr>
              <a:t>PHOTOTROPISM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600200" y="1447800"/>
            <a:ext cx="5791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The growth response of a plant in response to light direction is called </a:t>
            </a:r>
            <a:r>
              <a:rPr lang="en-US" sz="2800" b="1">
                <a:latin typeface="Comic Sans MS" pitchFamily="66" charset="0"/>
              </a:rPr>
              <a:t>phototropism</a:t>
            </a:r>
            <a:r>
              <a:rPr lang="en-US" sz="2800">
                <a:latin typeface="Comic Sans MS" pitchFamily="66" charset="0"/>
              </a:rPr>
              <a:t>. </a:t>
            </a:r>
          </a:p>
        </p:txBody>
      </p:sp>
      <p:sp>
        <p:nvSpPr>
          <p:cNvPr id="12294" name="Text Box 20"/>
          <p:cNvSpPr txBox="1">
            <a:spLocks noChangeArrowheads="1"/>
          </p:cNvSpPr>
          <p:nvPr/>
        </p:nvSpPr>
        <p:spPr bwMode="auto">
          <a:xfrm>
            <a:off x="5486400" y="1752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295" name="TextBox 11"/>
          <p:cNvSpPr txBox="1">
            <a:spLocks noChangeArrowheads="1"/>
          </p:cNvSpPr>
          <p:nvPr/>
        </p:nvSpPr>
        <p:spPr bwMode="auto">
          <a:xfrm>
            <a:off x="3200400" y="1066800"/>
            <a:ext cx="198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/>
              <a:t>(“Photo” – light)</a:t>
            </a:r>
          </a:p>
        </p:txBody>
      </p:sp>
      <p:pic>
        <p:nvPicPr>
          <p:cNvPr id="12296" name="Picture 12" descr="Phototropis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95600"/>
            <a:ext cx="48768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Box 13"/>
          <p:cNvSpPr txBox="1">
            <a:spLocks noChangeArrowheads="1"/>
          </p:cNvSpPr>
          <p:nvPr/>
        </p:nvSpPr>
        <p:spPr bwMode="auto">
          <a:xfrm>
            <a:off x="1981200" y="6149975"/>
            <a:ext cx="525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/>
              <a:t>Ex. Stems growing toward the window to get to the </a:t>
            </a:r>
            <a:r>
              <a:rPr lang="en-US" sz="2000" dirty="0" smtClean="0"/>
              <a:t>light is positive phototropism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To the light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dflowers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ldflowers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0D9635F5E94C478CE7A64B977E5B59" ma:contentTypeVersion="1" ma:contentTypeDescription="Create a new document." ma:contentTypeScope="" ma:versionID="18e1ecc7b619bcc9950c69964cbb907b">
  <xsd:schema xmlns:xsd="http://www.w3.org/2001/XMLSchema" xmlns:p="http://schemas.microsoft.com/office/2006/metadata/properties" xmlns:ns2="3dad766c-9e36-455d-8d7c-234eca89fec7" targetNamespace="http://schemas.microsoft.com/office/2006/metadata/properties" ma:root="true" ma:fieldsID="111b1d09fd174d8180c4ea5adcf5fafb" ns2:_="">
    <xsd:import namespace="3dad766c-9e36-455d-8d7c-234eca89fec7"/>
    <xsd:element name="properties">
      <xsd:complexType>
        <xsd:sequence>
          <xsd:element name="documentManagement">
            <xsd:complexType>
              <xsd:all>
                <xsd:element ref="ns2:Resource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dad766c-9e36-455d-8d7c-234eca89fec7" elementFormDefault="qualified">
    <xsd:import namespace="http://schemas.microsoft.com/office/2006/documentManagement/types"/>
    <xsd:element name="Resource_x0020_Type" ma:index="8" nillable="true" ma:displayName="Resource Type" ma:default="" ma:internalName="Resource_x0020_Typ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cademic"/>
                        <xsd:enumeration value="AP"/>
                        <xsd:enumeration value="Pre AP"/>
                        <xsd:enumeration value="Parent Resource"/>
                        <xsd:enumeration value="Student Resource"/>
                        <xsd:enumeration value="Publications"/>
                        <xsd:enumeration value="Homework"/>
                        <xsd:enumeration value="Oth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Resource_x0020_Type xmlns="3dad766c-9e36-455d-8d7c-234eca89fec7">
      <Value>Academic</Value>
      <Value>Pre AP</Value>
    </Resource_x0020_Type>
  </documentManagement>
</p:properties>
</file>

<file path=customXml/itemProps1.xml><?xml version="1.0" encoding="utf-8"?>
<ds:datastoreItem xmlns:ds="http://schemas.openxmlformats.org/officeDocument/2006/customXml" ds:itemID="{C9077420-55BF-4260-8F97-DFAF743BB9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ad766c-9e36-455d-8d7c-234eca89fec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06B1764-4294-4F07-90F8-122362BB91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423D0C-4B81-42D5-A6CE-2A0E7A4F2D74}">
  <ds:schemaRefs>
    <ds:schemaRef ds:uri="http://schemas.microsoft.com/office/2006/metadata/properties"/>
    <ds:schemaRef ds:uri="3dad766c-9e36-455d-8d7c-234eca89fec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1466</TotalTime>
  <Words>426</Words>
  <Application>Microsoft Office PowerPoint</Application>
  <PresentationFormat>On-screen Show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Wildflowers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Global Symphony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tropism powerpoint</dc:title>
  <dc:creator>bharat</dc:creator>
  <cp:lastModifiedBy>MISD</cp:lastModifiedBy>
  <cp:revision>109</cp:revision>
  <dcterms:created xsi:type="dcterms:W3CDTF">2010-06-14T10:24:45Z</dcterms:created>
  <dcterms:modified xsi:type="dcterms:W3CDTF">2014-09-19T14:22:32Z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0x010100A60D9635F5E94C478CE7A64B977E5B59</vt:lpwstr>
  </property>
</Properties>
</file>