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AEF50-061E-4516-A4C3-664CA73249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78088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AEF50-061E-4516-A4C3-664CA73249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196738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AEF50-061E-4516-A4C3-664CA73249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1689284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00D171-7B00-4180-8185-AB9724463E0A}" type="slidenum">
              <a:rPr lang="en-US"/>
              <a:pPr>
                <a:defRPr/>
              </a:pPr>
              <a:t>‹#›</a:t>
            </a:fld>
            <a:endParaRPr lang="en-US"/>
          </a:p>
        </p:txBody>
      </p:sp>
    </p:spTree>
    <p:extLst>
      <p:ext uri="{BB962C8B-B14F-4D97-AF65-F5344CB8AC3E}">
        <p14:creationId xmlns:p14="http://schemas.microsoft.com/office/powerpoint/2010/main" val="4084101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2C4AA7-72FF-4647-B710-BE9B24A93CC4}" type="slidenum">
              <a:rPr lang="en-US"/>
              <a:pPr>
                <a:defRPr/>
              </a:pPr>
              <a:t>‹#›</a:t>
            </a:fld>
            <a:endParaRPr lang="en-US"/>
          </a:p>
        </p:txBody>
      </p:sp>
    </p:spTree>
    <p:extLst>
      <p:ext uri="{BB962C8B-B14F-4D97-AF65-F5344CB8AC3E}">
        <p14:creationId xmlns:p14="http://schemas.microsoft.com/office/powerpoint/2010/main" val="275652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7710049-D47C-4A96-B778-00E6190775FC}" type="slidenum">
              <a:rPr lang="en-US"/>
              <a:pPr>
                <a:defRPr/>
              </a:pPr>
              <a:t>‹#›</a:t>
            </a:fld>
            <a:endParaRPr lang="en-US"/>
          </a:p>
        </p:txBody>
      </p:sp>
    </p:spTree>
    <p:extLst>
      <p:ext uri="{BB962C8B-B14F-4D97-AF65-F5344CB8AC3E}">
        <p14:creationId xmlns:p14="http://schemas.microsoft.com/office/powerpoint/2010/main" val="230549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AEF50-061E-4516-A4C3-664CA73249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380169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AEF50-061E-4516-A4C3-664CA73249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412584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AEF50-061E-4516-A4C3-664CA73249C9}"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31500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AEF50-061E-4516-A4C3-664CA73249C9}"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415312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AEF50-061E-4516-A4C3-664CA73249C9}"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69853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AEF50-061E-4516-A4C3-664CA73249C9}"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39645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AEF50-061E-4516-A4C3-664CA73249C9}"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1580152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AEF50-061E-4516-A4C3-664CA73249C9}"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6C354-64C5-42DF-BCE1-225D61A3F320}" type="slidenum">
              <a:rPr lang="en-US" smtClean="0"/>
              <a:t>‹#›</a:t>
            </a:fld>
            <a:endParaRPr lang="en-US"/>
          </a:p>
        </p:txBody>
      </p:sp>
    </p:spTree>
    <p:extLst>
      <p:ext uri="{BB962C8B-B14F-4D97-AF65-F5344CB8AC3E}">
        <p14:creationId xmlns:p14="http://schemas.microsoft.com/office/powerpoint/2010/main" val="28935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AEF50-061E-4516-A4C3-664CA73249C9}" type="datetimeFigureOut">
              <a:rPr lang="en-US" smtClean="0"/>
              <a:t>4/20/2015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6C354-64C5-42DF-BCE1-225D61A3F320}" type="slidenum">
              <a:rPr lang="en-US" smtClean="0"/>
              <a:t>‹#›</a:t>
            </a:fld>
            <a:endParaRPr lang="en-US"/>
          </a:p>
        </p:txBody>
      </p:sp>
    </p:spTree>
    <p:extLst>
      <p:ext uri="{BB962C8B-B14F-4D97-AF65-F5344CB8AC3E}">
        <p14:creationId xmlns:p14="http://schemas.microsoft.com/office/powerpoint/2010/main" val="2734247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innerbody.com/htm/body.html" TargetMode="External"/><Relationship Id="rId2" Type="http://schemas.openxmlformats.org/officeDocument/2006/relationships/image" Target="../media/image5.gif"/><Relationship Id="rId1" Type="http://schemas.openxmlformats.org/officeDocument/2006/relationships/slideLayout" Target="../slideLayouts/slideLayout14.xml"/><Relationship Id="rId5" Type="http://schemas.openxmlformats.org/officeDocument/2006/relationships/image" Target="../media/image7.gif"/><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innerbody.com/htm/body.html"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innerbody.com/htm/body.html" TargetMode="External"/><Relationship Id="rId1" Type="http://schemas.openxmlformats.org/officeDocument/2006/relationships/slideLayout" Target="../slideLayouts/slideLayout14.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title" idx="4294967295"/>
          </p:nvPr>
        </p:nvSpPr>
        <p:spPr/>
        <p:txBody>
          <a:bodyPr/>
          <a:lstStyle/>
          <a:p>
            <a:pPr eaLnBrk="1" hangingPunct="1"/>
            <a:r>
              <a:rPr lang="en-US" sz="3200" b="1" smtClean="0">
                <a:solidFill>
                  <a:srgbClr val="FF0000"/>
                </a:solidFill>
                <a:latin typeface="Verdana" pitchFamily="34" charset="0"/>
              </a:rPr>
              <a:t>Your Muscular System</a:t>
            </a:r>
          </a:p>
        </p:txBody>
      </p:sp>
      <p:pic>
        <p:nvPicPr>
          <p:cNvPr id="44035" name="Picture 6" descr="animusclema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47800"/>
            <a:ext cx="32956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9377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715962"/>
          </a:xfrm>
        </p:spPr>
        <p:txBody>
          <a:bodyPr/>
          <a:lstStyle/>
          <a:p>
            <a:pPr eaLnBrk="1" hangingPunct="1"/>
            <a:r>
              <a:rPr lang="en-US" sz="2400" b="1" smtClean="0">
                <a:solidFill>
                  <a:srgbClr val="FF0000"/>
                </a:solidFill>
                <a:latin typeface="Verdana" pitchFamily="34" charset="0"/>
              </a:rPr>
              <a:t>Can You Name the Major Muscles of your Body. Try It!</a:t>
            </a:r>
          </a:p>
        </p:txBody>
      </p:sp>
      <p:pic>
        <p:nvPicPr>
          <p:cNvPr id="53251" name="Picture 5" descr="modmuscularsys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143000"/>
            <a:ext cx="4913313" cy="5410200"/>
          </a:xfrm>
          <a:noFill/>
        </p:spPr>
      </p:pic>
      <p:sp>
        <p:nvSpPr>
          <p:cNvPr id="53252" name="Rectangle 7"/>
          <p:cNvSpPr>
            <a:spLocks noChangeArrowheads="1"/>
          </p:cNvSpPr>
          <p:nvPr/>
        </p:nvSpPr>
        <p:spPr bwMode="auto">
          <a:xfrm>
            <a:off x="3657600" y="1143000"/>
            <a:ext cx="1066800" cy="5334000"/>
          </a:xfrm>
          <a:prstGeom prst="rect">
            <a:avLst/>
          </a:prstGeom>
          <a:solidFill>
            <a:schemeClr val="accent1"/>
          </a:solidFill>
          <a:ln w="9525">
            <a:solidFill>
              <a:schemeClr val="bg1"/>
            </a:solidFill>
            <a:miter lim="800000"/>
            <a:headEnd/>
            <a:tailEnd/>
          </a:ln>
        </p:spPr>
        <p:txBody>
          <a:bodyPr wrap="none" anchor="ctr"/>
          <a:lstStyle/>
          <a:p>
            <a:pPr algn="ctr"/>
            <a:endParaRPr lang="en-US">
              <a:solidFill>
                <a:schemeClr val="bg1"/>
              </a:solidFill>
            </a:endParaRPr>
          </a:p>
        </p:txBody>
      </p:sp>
    </p:spTree>
    <p:extLst>
      <p:ext uri="{BB962C8B-B14F-4D97-AF65-F5344CB8AC3E}">
        <p14:creationId xmlns:p14="http://schemas.microsoft.com/office/powerpoint/2010/main" val="3780909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600" b="1" smtClean="0">
                <a:solidFill>
                  <a:srgbClr val="FF0000"/>
                </a:solidFill>
                <a:latin typeface="Verdana" pitchFamily="34" charset="0"/>
              </a:rPr>
              <a:t>Some Major Voluntary Muscles</a:t>
            </a:r>
          </a:p>
        </p:txBody>
      </p:sp>
      <p:pic>
        <p:nvPicPr>
          <p:cNvPr id="54275" name="Picture 3" descr="muscle"/>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19200" y="1371600"/>
            <a:ext cx="2982913" cy="4724400"/>
          </a:xfrm>
          <a:noFill/>
        </p:spPr>
      </p:pic>
      <p:pic>
        <p:nvPicPr>
          <p:cNvPr id="54276" name="Picture 4" descr="muscleback"/>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53000" y="1371600"/>
            <a:ext cx="2933700" cy="4724400"/>
          </a:xfrm>
          <a:noFill/>
        </p:spPr>
      </p:pic>
    </p:spTree>
    <p:extLst>
      <p:ext uri="{BB962C8B-B14F-4D97-AF65-F5344CB8AC3E}">
        <p14:creationId xmlns:p14="http://schemas.microsoft.com/office/powerpoint/2010/main" val="2255172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7" descr="100085"/>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057400" y="990600"/>
            <a:ext cx="5105400" cy="4086225"/>
          </a:xfrm>
          <a:noFill/>
        </p:spPr>
      </p:pic>
      <p:sp>
        <p:nvSpPr>
          <p:cNvPr id="45059" name="Rectangle 2"/>
          <p:cNvSpPr>
            <a:spLocks noGrp="1" noChangeArrowheads="1"/>
          </p:cNvSpPr>
          <p:nvPr>
            <p:ph type="title"/>
          </p:nvPr>
        </p:nvSpPr>
        <p:spPr/>
        <p:txBody>
          <a:bodyPr/>
          <a:lstStyle/>
          <a:p>
            <a:pPr eaLnBrk="1" hangingPunct="1"/>
            <a:r>
              <a:rPr lang="en-US" smtClean="0">
                <a:solidFill>
                  <a:srgbClr val="FF0000"/>
                </a:solidFill>
                <a:latin typeface="Verdana" pitchFamily="34" charset="0"/>
              </a:rPr>
              <a:t>Types of Muscles</a:t>
            </a:r>
          </a:p>
        </p:txBody>
      </p:sp>
      <p:sp>
        <p:nvSpPr>
          <p:cNvPr id="45060" name="Rectangle 3"/>
          <p:cNvSpPr>
            <a:spLocks noGrp="1" noChangeArrowheads="1"/>
          </p:cNvSpPr>
          <p:nvPr>
            <p:ph type="body" sz="half" idx="2"/>
          </p:nvPr>
        </p:nvSpPr>
        <p:spPr>
          <a:xfrm>
            <a:off x="457200" y="4953000"/>
            <a:ext cx="8229600" cy="1547813"/>
          </a:xfrm>
        </p:spPr>
        <p:txBody>
          <a:bodyPr/>
          <a:lstStyle/>
          <a:p>
            <a:pPr indent="0" eaLnBrk="1" hangingPunct="1">
              <a:buFontTx/>
              <a:buNone/>
            </a:pPr>
            <a:r>
              <a:rPr lang="en-US" sz="2800" smtClean="0">
                <a:solidFill>
                  <a:srgbClr val="FF0000"/>
                </a:solidFill>
                <a:latin typeface="Verdana" pitchFamily="34" charset="0"/>
              </a:rPr>
              <a:t>Your body has three types of muscle tissue—skeletal muscle, smooth muscle, and cardiac muscle. </a:t>
            </a:r>
          </a:p>
        </p:txBody>
      </p:sp>
    </p:spTree>
    <p:extLst>
      <p:ext uri="{BB962C8B-B14F-4D97-AF65-F5344CB8AC3E}">
        <p14:creationId xmlns:p14="http://schemas.microsoft.com/office/powerpoint/2010/main" val="412558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smtClean="0">
                <a:solidFill>
                  <a:srgbClr val="FF0000"/>
                </a:solidFill>
                <a:latin typeface="Verdana" pitchFamily="34" charset="0"/>
              </a:rPr>
              <a:t>Skeletal Muscle</a:t>
            </a:r>
          </a:p>
        </p:txBody>
      </p:sp>
      <p:sp>
        <p:nvSpPr>
          <p:cNvPr id="46083" name="Rectangle 3"/>
          <p:cNvSpPr>
            <a:spLocks noGrp="1" noChangeArrowheads="1"/>
          </p:cNvSpPr>
          <p:nvPr>
            <p:ph type="body" sz="half" idx="1"/>
          </p:nvPr>
        </p:nvSpPr>
        <p:spPr/>
        <p:txBody>
          <a:bodyPr/>
          <a:lstStyle/>
          <a:p>
            <a:pPr indent="0" eaLnBrk="1" hangingPunct="1">
              <a:lnSpc>
                <a:spcPct val="80000"/>
              </a:lnSpc>
              <a:buFontTx/>
              <a:buNone/>
            </a:pPr>
            <a:r>
              <a:rPr lang="en-US" sz="1800" b="1" smtClean="0">
                <a:solidFill>
                  <a:srgbClr val="FF0000"/>
                </a:solidFill>
                <a:latin typeface="Verdana" pitchFamily="34" charset="0"/>
              </a:rPr>
              <a:t>Skeletal muscles are attached to the bones of your skeleton. Because you have conscious control of skeletal muscles, they are classified as voluntary muscles. These muscles provide the force that moves your bones. Skeletal muscles react quickly and tire quickly. At the end of a skeletal muscle is a tendon. A tendon is a strong connective tissue that attaches muscle to bone. Note- ligaments connect bones together.</a:t>
            </a:r>
          </a:p>
        </p:txBody>
      </p:sp>
      <p:pic>
        <p:nvPicPr>
          <p:cNvPr id="46084" name="Picture 5" descr="Seif_hamstring%20muscl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100263"/>
            <a:ext cx="4038600" cy="3524250"/>
          </a:xfrm>
          <a:noFill/>
        </p:spPr>
      </p:pic>
    </p:spTree>
    <p:extLst>
      <p:ext uri="{BB962C8B-B14F-4D97-AF65-F5344CB8AC3E}">
        <p14:creationId xmlns:p14="http://schemas.microsoft.com/office/powerpoint/2010/main" val="396703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smtClean="0">
                <a:solidFill>
                  <a:srgbClr val="FF0000"/>
                </a:solidFill>
                <a:latin typeface="Verdana" pitchFamily="34" charset="0"/>
              </a:rPr>
              <a:t>Smooth Muscle</a:t>
            </a:r>
          </a:p>
        </p:txBody>
      </p:sp>
      <p:sp>
        <p:nvSpPr>
          <p:cNvPr id="47107" name="Rectangle 3"/>
          <p:cNvSpPr>
            <a:spLocks noGrp="1" noChangeArrowheads="1"/>
          </p:cNvSpPr>
          <p:nvPr>
            <p:ph type="body" sz="half" idx="1"/>
          </p:nvPr>
        </p:nvSpPr>
        <p:spPr>
          <a:xfrm>
            <a:off x="609600" y="1981200"/>
            <a:ext cx="4343400" cy="3505200"/>
          </a:xfrm>
        </p:spPr>
        <p:txBody>
          <a:bodyPr/>
          <a:lstStyle/>
          <a:p>
            <a:pPr indent="0" eaLnBrk="1" hangingPunct="1">
              <a:buFontTx/>
              <a:buNone/>
            </a:pPr>
            <a:r>
              <a:rPr lang="en-US" sz="2800" b="1" smtClean="0">
                <a:solidFill>
                  <a:srgbClr val="FF0000"/>
                </a:solidFill>
                <a:latin typeface="Verdana" pitchFamily="34" charset="0"/>
              </a:rPr>
              <a:t>Smooth muscles are called involuntary muscles because they work without your conscious effort. </a:t>
            </a:r>
          </a:p>
          <a:p>
            <a:pPr indent="0" eaLnBrk="1" hangingPunct="1">
              <a:buFontTx/>
              <a:buNone/>
            </a:pPr>
            <a:endParaRPr lang="en-US" sz="2800" b="1" smtClean="0">
              <a:solidFill>
                <a:srgbClr val="FF0000"/>
              </a:solidFill>
              <a:latin typeface="Verdana" pitchFamily="34" charset="0"/>
            </a:endParaRPr>
          </a:p>
        </p:txBody>
      </p:sp>
      <p:pic>
        <p:nvPicPr>
          <p:cNvPr id="47108" name="Picture 5" descr="intestin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1752600"/>
            <a:ext cx="3505200" cy="3505200"/>
          </a:xfrm>
          <a:noFill/>
        </p:spPr>
      </p:pic>
    </p:spTree>
    <p:extLst>
      <p:ext uri="{BB962C8B-B14F-4D97-AF65-F5344CB8AC3E}">
        <p14:creationId xmlns:p14="http://schemas.microsoft.com/office/powerpoint/2010/main" val="1928789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smtClean="0">
                <a:solidFill>
                  <a:srgbClr val="FF0000"/>
                </a:solidFill>
                <a:latin typeface="Verdana" pitchFamily="34" charset="0"/>
              </a:rPr>
              <a:t>Cardiac Muscle</a:t>
            </a:r>
          </a:p>
        </p:txBody>
      </p:sp>
      <p:pic>
        <p:nvPicPr>
          <p:cNvPr id="48131" name="Picture 7" descr="Animated gif of bloodflow path through heart."/>
          <p:cNvPicPr>
            <a:picLocks noGrp="1" noChangeAspect="1" noChangeArrowheads="1" noCrop="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43000" y="1295400"/>
            <a:ext cx="2590800" cy="2424113"/>
          </a:xfrm>
          <a:noFill/>
        </p:spPr>
      </p:pic>
      <p:sp>
        <p:nvSpPr>
          <p:cNvPr id="48132" name="Rectangle 4"/>
          <p:cNvSpPr>
            <a:spLocks noGrp="1" noChangeArrowheads="1"/>
          </p:cNvSpPr>
          <p:nvPr>
            <p:ph type="body" sz="half" idx="3"/>
          </p:nvPr>
        </p:nvSpPr>
        <p:spPr/>
        <p:txBody>
          <a:bodyPr/>
          <a:lstStyle/>
          <a:p>
            <a:pPr indent="0" eaLnBrk="1" hangingPunct="1">
              <a:buFontTx/>
              <a:buNone/>
            </a:pPr>
            <a:r>
              <a:rPr lang="en-US" sz="2800" smtClean="0">
                <a:solidFill>
                  <a:srgbClr val="FF0000"/>
                </a:solidFill>
                <a:latin typeface="Verdana" pitchFamily="34" charset="0"/>
              </a:rPr>
              <a:t>Cardiac muscles are involuntary muscles found only in the heart. Cardiac muscles do not get tired. </a:t>
            </a:r>
          </a:p>
        </p:txBody>
      </p:sp>
      <p:pic>
        <p:nvPicPr>
          <p:cNvPr id="48133" name="Picture 8" descr="pulse3">
            <a:hlinkClick r:id="rId3"/>
          </p:cNvPr>
          <p:cNvPicPr>
            <a:picLocks noChangeAspect="1" noChangeArrowheads="1" noCrop="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410200" y="1371600"/>
            <a:ext cx="2438400" cy="2438400"/>
          </a:xfrm>
        </p:spPr>
      </p:pic>
      <p:pic>
        <p:nvPicPr>
          <p:cNvPr id="48134" name="Picture 10" descr="Single heart cell contracting/relaxing"/>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5334000"/>
            <a:ext cx="13716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5" name="Text Box 11"/>
          <p:cNvSpPr txBox="1">
            <a:spLocks noChangeArrowheads="1"/>
          </p:cNvSpPr>
          <p:nvPr/>
        </p:nvSpPr>
        <p:spPr bwMode="auto">
          <a:xfrm>
            <a:off x="4953000" y="556260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pPr>
            <a:r>
              <a:rPr lang="en-US">
                <a:solidFill>
                  <a:srgbClr val="FF0000"/>
                </a:solidFill>
                <a:latin typeface="Verdana" pitchFamily="34" charset="0"/>
              </a:rPr>
              <a:t>A Cardiac Muscle Cell</a:t>
            </a:r>
          </a:p>
        </p:txBody>
      </p:sp>
    </p:spTree>
    <p:extLst>
      <p:ext uri="{BB962C8B-B14F-4D97-AF65-F5344CB8AC3E}">
        <p14:creationId xmlns:p14="http://schemas.microsoft.com/office/powerpoint/2010/main" val="921548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smtClean="0">
                <a:solidFill>
                  <a:srgbClr val="FF0000"/>
                </a:solidFill>
                <a:latin typeface="Verdana" pitchFamily="34" charset="0"/>
              </a:rPr>
              <a:t>Voluntary Muscles</a:t>
            </a:r>
          </a:p>
        </p:txBody>
      </p:sp>
      <p:sp>
        <p:nvSpPr>
          <p:cNvPr id="49155" name="Rectangle 3"/>
          <p:cNvSpPr>
            <a:spLocks noGrp="1" noChangeArrowheads="1"/>
          </p:cNvSpPr>
          <p:nvPr>
            <p:ph type="body" sz="half" idx="1"/>
          </p:nvPr>
        </p:nvSpPr>
        <p:spPr/>
        <p:txBody>
          <a:bodyPr/>
          <a:lstStyle/>
          <a:p>
            <a:pPr indent="0" eaLnBrk="1" hangingPunct="1">
              <a:buFontTx/>
              <a:buNone/>
            </a:pPr>
            <a:r>
              <a:rPr lang="en-US" sz="2800" b="1" smtClean="0">
                <a:solidFill>
                  <a:srgbClr val="FF0000"/>
                </a:solidFill>
                <a:latin typeface="Verdana" pitchFamily="34" charset="0"/>
              </a:rPr>
              <a:t>The muscles that are under your direct control are called voluntary muscles. Smiling and turning the pages in a book are actions of voluntary muscles </a:t>
            </a:r>
          </a:p>
        </p:txBody>
      </p:sp>
      <p:pic>
        <p:nvPicPr>
          <p:cNvPr id="49156" name="Picture 5" descr="armflex">
            <a:hlinkClick r:id="rId2"/>
          </p:cNvPr>
          <p:cNvPicPr>
            <a:picLocks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53000" y="2438400"/>
            <a:ext cx="3505200" cy="2551113"/>
          </a:xfrm>
        </p:spPr>
      </p:pic>
    </p:spTree>
    <p:extLst>
      <p:ext uri="{BB962C8B-B14F-4D97-AF65-F5344CB8AC3E}">
        <p14:creationId xmlns:p14="http://schemas.microsoft.com/office/powerpoint/2010/main" val="3667660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4000" b="1" smtClean="0">
                <a:solidFill>
                  <a:srgbClr val="FF0000"/>
                </a:solidFill>
                <a:latin typeface="Verdana" pitchFamily="34" charset="0"/>
              </a:rPr>
              <a:t>Involuntary Muscle Action</a:t>
            </a:r>
          </a:p>
        </p:txBody>
      </p:sp>
      <p:sp>
        <p:nvSpPr>
          <p:cNvPr id="50179" name="Rectangle 3"/>
          <p:cNvSpPr>
            <a:spLocks noGrp="1" noChangeArrowheads="1"/>
          </p:cNvSpPr>
          <p:nvPr>
            <p:ph type="body" sz="half" idx="3"/>
          </p:nvPr>
        </p:nvSpPr>
        <p:spPr/>
        <p:txBody>
          <a:bodyPr/>
          <a:lstStyle/>
          <a:p>
            <a:pPr indent="0" eaLnBrk="1" hangingPunct="1">
              <a:lnSpc>
                <a:spcPct val="80000"/>
              </a:lnSpc>
              <a:buFontTx/>
              <a:buNone/>
            </a:pPr>
            <a:r>
              <a:rPr lang="en-US" sz="2400" b="1" smtClean="0">
                <a:solidFill>
                  <a:srgbClr val="FF0000"/>
                </a:solidFill>
                <a:latin typeface="Verdana" pitchFamily="34" charset="0"/>
              </a:rPr>
              <a:t>The muscles that are not under your conscious control are called involuntary muscles. Your colon (left) is lined with smooth muscle, and your heart (right) is comprised of cardiac muscle which works automatically pumping blood around your body.</a:t>
            </a:r>
          </a:p>
        </p:txBody>
      </p:sp>
      <p:pic>
        <p:nvPicPr>
          <p:cNvPr id="50180" name="Picture 8" descr="intestine"/>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5029200" y="1524000"/>
            <a:ext cx="1866900" cy="1866900"/>
          </a:xfrm>
          <a:noFill/>
        </p:spPr>
      </p:pic>
      <p:pic>
        <p:nvPicPr>
          <p:cNvPr id="50181" name="Picture 10" descr="A normal heart beats like this one!"/>
          <p:cNvPicPr>
            <a:picLocks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447800" y="1371600"/>
            <a:ext cx="1593850" cy="2133600"/>
          </a:xfrm>
          <a:noFill/>
        </p:spPr>
      </p:pic>
    </p:spTree>
    <p:extLst>
      <p:ext uri="{BB962C8B-B14F-4D97-AF65-F5344CB8AC3E}">
        <p14:creationId xmlns:p14="http://schemas.microsoft.com/office/powerpoint/2010/main" val="3019602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noChangeArrowheads="1"/>
          </p:cNvSpPr>
          <p:nvPr>
            <p:ph type="title"/>
          </p:nvPr>
        </p:nvSpPr>
        <p:spPr/>
        <p:txBody>
          <a:bodyPr/>
          <a:lstStyle/>
          <a:p>
            <a:pPr eaLnBrk="1" hangingPunct="1"/>
            <a:r>
              <a:rPr lang="en-US" smtClean="0">
                <a:solidFill>
                  <a:srgbClr val="FF0000"/>
                </a:solidFill>
                <a:latin typeface="Verdana" pitchFamily="34" charset="0"/>
              </a:rPr>
              <a:t>How Do Muscles Work?</a:t>
            </a:r>
          </a:p>
        </p:txBody>
      </p:sp>
      <p:sp>
        <p:nvSpPr>
          <p:cNvPr id="51203" name="Rectangle 9"/>
          <p:cNvSpPr>
            <a:spLocks noGrp="1" noChangeArrowheads="1"/>
          </p:cNvSpPr>
          <p:nvPr>
            <p:ph type="body" sz="half" idx="3"/>
          </p:nvPr>
        </p:nvSpPr>
        <p:spPr>
          <a:xfrm>
            <a:off x="457200" y="3938588"/>
            <a:ext cx="8229600" cy="2614612"/>
          </a:xfrm>
        </p:spPr>
        <p:txBody>
          <a:bodyPr/>
          <a:lstStyle/>
          <a:p>
            <a:pPr indent="0" eaLnBrk="1" hangingPunct="1">
              <a:lnSpc>
                <a:spcPct val="80000"/>
              </a:lnSpc>
              <a:buFontTx/>
              <a:buNone/>
            </a:pPr>
            <a:r>
              <a:rPr lang="en-US" sz="1800" b="1" smtClean="0">
                <a:solidFill>
                  <a:srgbClr val="FF0000"/>
                </a:solidFill>
                <a:latin typeface="Verdana" pitchFamily="34" charset="0"/>
              </a:rPr>
              <a:t>Muscles work by contracting, or becoming shorter and thicker. Because muscle cells can only contract, not extend, skeletal muscles must work in pairs. While one muscle contracts, the other muscle in the pair returns to its original length. For example, in order to move the lower arm, the biceps muscle on the front of the upper arm contracts to bend the elbow. This lifts the forearm and hand. As the biceps contracts, the triceps on the back of the upper arm returns to its original length. To straighten the elbow, the triceps muscle contracts while the biceps returns to its original length. </a:t>
            </a:r>
          </a:p>
        </p:txBody>
      </p:sp>
      <p:pic>
        <p:nvPicPr>
          <p:cNvPr id="51204" name="Picture 14" descr="armflex">
            <a:hlinkClick r:id="rId2"/>
          </p:cNvPr>
          <p:cNvPicPr>
            <a:picLocks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990600" y="1524000"/>
            <a:ext cx="2667000" cy="1941513"/>
          </a:xfrm>
        </p:spPr>
      </p:pic>
      <p:pic>
        <p:nvPicPr>
          <p:cNvPr id="51205" name="Picture 15" descr="843_12_rel&amp;conmuscle"/>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4343400" y="1676400"/>
            <a:ext cx="4038600" cy="1703388"/>
          </a:xfrm>
          <a:noFill/>
        </p:spPr>
      </p:pic>
    </p:spTree>
    <p:extLst>
      <p:ext uri="{BB962C8B-B14F-4D97-AF65-F5344CB8AC3E}">
        <p14:creationId xmlns:p14="http://schemas.microsoft.com/office/powerpoint/2010/main" val="3545323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smtClean="0">
                <a:solidFill>
                  <a:srgbClr val="FF0000"/>
                </a:solidFill>
                <a:latin typeface="Verdana" pitchFamily="34" charset="0"/>
              </a:rPr>
              <a:t>Anatomy Of A Muscle</a:t>
            </a:r>
          </a:p>
        </p:txBody>
      </p:sp>
      <p:pic>
        <p:nvPicPr>
          <p:cNvPr id="52227" name="Picture 3" descr="fasicle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295400"/>
            <a:ext cx="4616450" cy="5181600"/>
          </a:xfrm>
          <a:noFill/>
        </p:spPr>
      </p:pic>
    </p:spTree>
    <p:extLst>
      <p:ext uri="{BB962C8B-B14F-4D97-AF65-F5344CB8AC3E}">
        <p14:creationId xmlns:p14="http://schemas.microsoft.com/office/powerpoint/2010/main" val="1218751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359</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Your Muscular System</vt:lpstr>
      <vt:lpstr>Types of Muscles</vt:lpstr>
      <vt:lpstr>Skeletal Muscle</vt:lpstr>
      <vt:lpstr>Smooth Muscle</vt:lpstr>
      <vt:lpstr>Cardiac Muscle</vt:lpstr>
      <vt:lpstr>Voluntary Muscles</vt:lpstr>
      <vt:lpstr>Involuntary Muscle Action</vt:lpstr>
      <vt:lpstr>How Do Muscles Work?</vt:lpstr>
      <vt:lpstr>Anatomy Of A Muscle</vt:lpstr>
      <vt:lpstr>Can You Name the Major Muscles of your Body. Try It!</vt:lpstr>
      <vt:lpstr>Some Major Voluntary Muscles</vt:lpstr>
    </vt:vector>
  </TitlesOfParts>
  <Company>Mansfield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Muscular System</dc:title>
  <dc:creator>Windows User</dc:creator>
  <cp:lastModifiedBy>Windows User</cp:lastModifiedBy>
  <cp:revision>1</cp:revision>
  <dcterms:created xsi:type="dcterms:W3CDTF">2015-04-20T14:24:03Z</dcterms:created>
  <dcterms:modified xsi:type="dcterms:W3CDTF">2015-04-20T14:25:13Z</dcterms:modified>
</cp:coreProperties>
</file>