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3"/>
  </p:notesMasterIdLst>
  <p:handoutMasterIdLst>
    <p:handoutMasterId r:id="rId14"/>
  </p:handoutMasterIdLst>
  <p:sldIdLst>
    <p:sldId id="288" r:id="rId2"/>
    <p:sldId id="262" r:id="rId3"/>
    <p:sldId id="283" r:id="rId4"/>
    <p:sldId id="263" r:id="rId5"/>
    <p:sldId id="264" r:id="rId6"/>
    <p:sldId id="265" r:id="rId7"/>
    <p:sldId id="281" r:id="rId8"/>
    <p:sldId id="284" r:id="rId9"/>
    <p:sldId id="285" r:id="rId10"/>
    <p:sldId id="286" r:id="rId11"/>
    <p:sldId id="287" r:id="rId12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49522-A6F2-4D9A-8D38-3E62A641E760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A9AF-4AAA-4F52-947B-C598728437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9ACC71-884A-4A43-9075-A60E4B70A2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2288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8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8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8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8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8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88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89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89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9455C7-C964-4E45-B79B-5441BFEE3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B4A42-110F-4409-85EE-57D8B2184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64EEE-62BB-44FE-B187-60A16D715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6A29A14-B53C-437B-80CD-86BE59AEF9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3B7F80-5738-414F-8261-E466D91ED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5B5BC-E616-42B3-AD71-EA7BF125F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CBB79-9A17-42E7-B5A6-158E7A1AA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BC61D-438F-4C1F-BAC0-EB593A140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ECA9B-2953-4B5A-8C76-0B842E2D0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5C3C-3337-47E7-9B2A-D067EBD02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6A0F7-01D4-4195-9BCA-35B49E2E7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4098D-836A-4121-84A9-DA3D5E22C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A90E1-1C21-4457-8486-95D67C5A9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2185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6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6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6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8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8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186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186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18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18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18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2E5AE24-1C39-4B39-9ABE-082E5A42B3F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Energy Transformation and Photosynthesis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Components of Photosynthesis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90600"/>
            <a:ext cx="838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Carbon Dioxide and Water are the </a:t>
            </a:r>
            <a:r>
              <a:rPr lang="en-US" sz="2800" dirty="0" smtClean="0">
                <a:solidFill>
                  <a:srgbClr val="FF0000"/>
                </a:solidFill>
              </a:rPr>
              <a:t>reactants</a:t>
            </a:r>
            <a:r>
              <a:rPr lang="en-US" sz="2800" dirty="0" smtClean="0"/>
              <a:t> in the reaction.  They are the substances actually reacting.</a:t>
            </a:r>
          </a:p>
          <a:p>
            <a:endParaRPr lang="en-US" sz="2800" dirty="0" smtClean="0"/>
          </a:p>
          <a:p>
            <a:r>
              <a:rPr lang="en-US" sz="2800" dirty="0" smtClean="0"/>
              <a:t>Glucose and Oxygen are the </a:t>
            </a:r>
            <a:r>
              <a:rPr lang="en-US" sz="2800" dirty="0" smtClean="0">
                <a:solidFill>
                  <a:srgbClr val="FF0000"/>
                </a:solidFill>
              </a:rPr>
              <a:t>products</a:t>
            </a:r>
            <a:r>
              <a:rPr lang="en-US" sz="2800" dirty="0" smtClean="0"/>
              <a:t> of the reaction.  They are the substances actually produced.</a:t>
            </a:r>
          </a:p>
        </p:txBody>
      </p:sp>
      <p:sp>
        <p:nvSpPr>
          <p:cNvPr id="6" name="TextBox 15"/>
          <p:cNvSpPr txBox="1">
            <a:spLocks noChangeArrowheads="1"/>
          </p:cNvSpPr>
          <p:nvPr/>
        </p:nvSpPr>
        <p:spPr bwMode="auto">
          <a:xfrm>
            <a:off x="2438400" y="4191000"/>
            <a:ext cx="1371600" cy="369888"/>
          </a:xfrm>
          <a:prstGeom prst="rect">
            <a:avLst/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REACTANTS</a:t>
            </a: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5562600" y="4191000"/>
            <a:ext cx="1371600" cy="369888"/>
          </a:xfrm>
          <a:prstGeom prst="rect">
            <a:avLst/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PRODUCTS</a:t>
            </a:r>
          </a:p>
        </p:txBody>
      </p:sp>
      <p:sp>
        <p:nvSpPr>
          <p:cNvPr id="8" name="Double Brace 7"/>
          <p:cNvSpPr/>
          <p:nvPr/>
        </p:nvSpPr>
        <p:spPr>
          <a:xfrm rot="5400000">
            <a:off x="2819400" y="4191000"/>
            <a:ext cx="762000" cy="1676400"/>
          </a:xfrm>
          <a:prstGeom prst="bracePair">
            <a:avLst>
              <a:gd name="adj" fmla="val 15796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uble Brace 8"/>
          <p:cNvSpPr/>
          <p:nvPr/>
        </p:nvSpPr>
        <p:spPr>
          <a:xfrm rot="5400000">
            <a:off x="5829300" y="4076700"/>
            <a:ext cx="914400" cy="1905000"/>
          </a:xfrm>
          <a:prstGeom prst="bracePair">
            <a:avLst>
              <a:gd name="adj" fmla="val 21766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800600"/>
            <a:ext cx="5052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6 CO</a:t>
            </a:r>
            <a:r>
              <a:rPr lang="pt-BR" sz="2400" baseline="-25000" dirty="0" smtClean="0">
                <a:latin typeface="Calibri" pitchFamily="34" charset="0"/>
              </a:rPr>
              <a:t>2</a:t>
            </a:r>
            <a:r>
              <a:rPr lang="pt-BR" sz="2400" dirty="0" smtClean="0">
                <a:latin typeface="Calibri" pitchFamily="34" charset="0"/>
              </a:rPr>
              <a:t> + 6 H</a:t>
            </a:r>
            <a:r>
              <a:rPr lang="pt-BR" sz="2400" baseline="-25000" dirty="0" smtClean="0">
                <a:latin typeface="Calibri" pitchFamily="34" charset="0"/>
              </a:rPr>
              <a:t>2</a:t>
            </a:r>
            <a:r>
              <a:rPr lang="pt-BR" sz="2400" dirty="0" smtClean="0">
                <a:latin typeface="Calibri" pitchFamily="34" charset="0"/>
              </a:rPr>
              <a:t>0 + Light  </a:t>
            </a:r>
            <a:r>
              <a:rPr lang="pt-BR" sz="2400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pt-BR" sz="2400" dirty="0" smtClean="0">
                <a:latin typeface="Calibri" pitchFamily="34" charset="0"/>
              </a:rPr>
              <a:t>C</a:t>
            </a:r>
            <a:r>
              <a:rPr lang="pt-BR" sz="2400" baseline="-25000" dirty="0" smtClean="0">
                <a:latin typeface="Calibri" pitchFamily="34" charset="0"/>
              </a:rPr>
              <a:t>6</a:t>
            </a:r>
            <a:r>
              <a:rPr lang="pt-BR" sz="2400" dirty="0" smtClean="0">
                <a:latin typeface="Calibri" pitchFamily="34" charset="0"/>
              </a:rPr>
              <a:t>H</a:t>
            </a:r>
            <a:r>
              <a:rPr lang="pt-BR" sz="2400" baseline="-25000" dirty="0" smtClean="0">
                <a:latin typeface="Calibri" pitchFamily="34" charset="0"/>
              </a:rPr>
              <a:t>12</a:t>
            </a:r>
            <a:r>
              <a:rPr lang="pt-BR" sz="2400" dirty="0" smtClean="0">
                <a:latin typeface="Calibri" pitchFamily="34" charset="0"/>
              </a:rPr>
              <a:t>O</a:t>
            </a:r>
            <a:r>
              <a:rPr lang="pt-BR" sz="2400" baseline="-25000" dirty="0" smtClean="0">
                <a:latin typeface="Calibri" pitchFamily="34" charset="0"/>
              </a:rPr>
              <a:t>6</a:t>
            </a:r>
            <a:r>
              <a:rPr lang="pt-BR" sz="2400" dirty="0" smtClean="0">
                <a:latin typeface="Calibri" pitchFamily="34" charset="0"/>
              </a:rPr>
              <a:t> + 6 O</a:t>
            </a:r>
            <a:r>
              <a:rPr lang="pt-BR" sz="2400" baseline="-25000" dirty="0" smtClean="0">
                <a:latin typeface="Calibri" pitchFamily="34" charset="0"/>
              </a:rPr>
              <a:t>2</a:t>
            </a:r>
            <a:endParaRPr lang="pt-BR" sz="2400" baseline="-25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562600"/>
            <a:ext cx="8382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Sunlight is fuel that drives the entire reaction.  Without light, photosynthesis cannot take place.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400"/>
            <a:ext cx="80772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Draw this in your notes: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582025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398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Energy comes in many forms:</a:t>
            </a: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4800" dirty="0" smtClean="0"/>
              <a:t>Alternative (Only transform to electrical) - Solar, Wind, Water, 				Geothermal</a:t>
            </a:r>
          </a:p>
          <a:p>
            <a:pPr>
              <a:buFont typeface="Wingdings" pitchFamily="2" charset="2"/>
              <a:buChar char="v"/>
            </a:pPr>
            <a:r>
              <a:rPr lang="en-US" sz="4800" dirty="0" smtClean="0"/>
              <a:t>Radiant - Light</a:t>
            </a:r>
          </a:p>
          <a:p>
            <a:pPr>
              <a:buFont typeface="Wingdings" pitchFamily="2" charset="2"/>
              <a:buChar char="v"/>
            </a:pPr>
            <a:r>
              <a:rPr lang="en-US" sz="4800" dirty="0" smtClean="0"/>
              <a:t>Electrical</a:t>
            </a:r>
          </a:p>
          <a:p>
            <a:pPr>
              <a:buFont typeface="Wingdings" pitchFamily="2" charset="2"/>
              <a:buChar char="v"/>
            </a:pPr>
            <a:r>
              <a:rPr lang="en-US" sz="4800" dirty="0" smtClean="0"/>
              <a:t>Chemical – Fossil Fuels, Food</a:t>
            </a:r>
          </a:p>
          <a:p>
            <a:pPr>
              <a:buFont typeface="Wingdings" pitchFamily="2" charset="2"/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Energy comes in many forms: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4800" dirty="0" smtClean="0"/>
              <a:t>Thermal - Heat</a:t>
            </a:r>
          </a:p>
          <a:p>
            <a:pPr>
              <a:buFont typeface="Wingdings" pitchFamily="2" charset="2"/>
              <a:buChar char="v"/>
            </a:pPr>
            <a:r>
              <a:rPr lang="en-US" sz="4800" dirty="0" err="1" smtClean="0"/>
              <a:t>nUclear</a:t>
            </a:r>
            <a:r>
              <a:rPr lang="en-US" sz="4800" dirty="0" smtClean="0"/>
              <a:t> – Atoms - Uranium</a:t>
            </a:r>
          </a:p>
          <a:p>
            <a:pPr>
              <a:buFont typeface="Wingdings" pitchFamily="2" charset="2"/>
              <a:buChar char="v"/>
            </a:pPr>
            <a:r>
              <a:rPr lang="en-US" sz="4800" dirty="0" smtClean="0"/>
              <a:t>Mechanical – Object Moving</a:t>
            </a:r>
          </a:p>
          <a:p>
            <a:pPr>
              <a:buNone/>
            </a:pPr>
            <a:r>
              <a:rPr lang="en-US" sz="5400" dirty="0" smtClean="0"/>
              <a:t> </a:t>
            </a:r>
            <a:r>
              <a:rPr lang="en-US" sz="4400" dirty="0" smtClean="0"/>
              <a:t>RECTUM – Can be Potential (Stored) or Kinetic (Motion) Energy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/>
              <a:t>When energy is used to make things move, it is transformed from one form into another.</a:t>
            </a:r>
            <a:r>
              <a:rPr lang="en-US" sz="2800"/>
              <a:t> </a:t>
            </a:r>
          </a:p>
        </p:txBody>
      </p:sp>
      <p:pic>
        <p:nvPicPr>
          <p:cNvPr id="132139" name="Picture 43" descr="j02329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81200"/>
            <a:ext cx="3427413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124200"/>
            <a:ext cx="8382000" cy="3352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800"/>
              <a:t>Most energy transformations can be traced back to the sun: the original source of energy for life on earth.</a:t>
            </a:r>
            <a:br>
              <a:rPr lang="en-US" sz="4800"/>
            </a:br>
            <a:endParaRPr lang="en-US" sz="4800"/>
          </a:p>
        </p:txBody>
      </p:sp>
      <p:pic>
        <p:nvPicPr>
          <p:cNvPr id="133124" name="Picture 4" descr="MMj0236472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76975" y="0"/>
            <a:ext cx="2867025" cy="2949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876800" cy="76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dirty="0" smtClean="0"/>
              <a:t>Photosynthesis</a:t>
            </a:r>
            <a:r>
              <a:rPr lang="en-US" sz="4000" dirty="0" smtClean="0"/>
              <a:t> </a:t>
            </a:r>
            <a:endParaRPr lang="en-US" sz="4000" dirty="0"/>
          </a:p>
          <a:p>
            <a:pPr>
              <a:buFont typeface="Wingdings" pitchFamily="2" charset="2"/>
              <a:buNone/>
            </a:pPr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30480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Simple energy transformation</a:t>
            </a:r>
            <a:r>
              <a:rPr lang="en-US" sz="4400" dirty="0" smtClean="0"/>
              <a:t>:</a:t>
            </a:r>
          </a:p>
          <a:p>
            <a:pPr algn="ctr"/>
            <a:endParaRPr lang="en-US" dirty="0"/>
          </a:p>
        </p:txBody>
      </p:sp>
      <p:pic>
        <p:nvPicPr>
          <p:cNvPr id="1028" name="Picture 4" descr="http://i.istockimg.com/file_thumbview_approve/13748645/2/stock-illustration-13748645-sun-plant-re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057400"/>
            <a:ext cx="2686050" cy="36195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2209800"/>
            <a:ext cx="495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A </a:t>
            </a:r>
            <a:r>
              <a:rPr lang="en-US" sz="4000" b="1" dirty="0" smtClean="0">
                <a:latin typeface="Calibri" pitchFamily="34" charset="0"/>
              </a:rPr>
              <a:t>chemical reaction </a:t>
            </a:r>
            <a:r>
              <a:rPr lang="en-US" sz="4000" dirty="0" smtClean="0">
                <a:latin typeface="Calibri" pitchFamily="34" charset="0"/>
              </a:rPr>
              <a:t>by which plants and other </a:t>
            </a:r>
            <a:r>
              <a:rPr lang="en-US" sz="4000" b="1" dirty="0" smtClean="0">
                <a:latin typeface="Calibri" pitchFamily="34" charset="0"/>
              </a:rPr>
              <a:t>autotrophs</a:t>
            </a:r>
            <a:r>
              <a:rPr lang="en-US" sz="4000" dirty="0" smtClean="0">
                <a:latin typeface="Calibri" pitchFamily="34" charset="0"/>
              </a:rPr>
              <a:t> turn the radiant energy of sunlight into chemical energy in the form of sugars (glucose).</a:t>
            </a:r>
            <a:endParaRPr lang="en-US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57200"/>
            <a:ext cx="5181600" cy="613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 dirty="0"/>
              <a:t>Why this happens</a:t>
            </a:r>
            <a:r>
              <a:rPr lang="en-US" sz="4400" dirty="0"/>
              <a:t>:</a:t>
            </a:r>
            <a:r>
              <a:rPr lang="en-US" sz="4000" dirty="0"/>
              <a:t> 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None/>
            </a:pPr>
            <a:r>
              <a:rPr lang="en-US" sz="4000" dirty="0" smtClean="0"/>
              <a:t>First, leaves take in </a:t>
            </a:r>
            <a:r>
              <a:rPr lang="en-US" sz="4000" b="1" u="sng" dirty="0" smtClean="0"/>
              <a:t>carbon dioxide </a:t>
            </a:r>
            <a:r>
              <a:rPr lang="en-US" sz="4000" dirty="0" smtClean="0"/>
              <a:t>(CO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) from the air through their </a:t>
            </a:r>
            <a:r>
              <a:rPr lang="en-US" sz="4000" b="1" dirty="0" smtClean="0">
                <a:solidFill>
                  <a:srgbClr val="FF0000"/>
                </a:solidFill>
              </a:rPr>
              <a:t>stomata</a:t>
            </a:r>
            <a:r>
              <a:rPr lang="en-US" sz="4000" dirty="0" smtClean="0"/>
              <a:t> and take in </a:t>
            </a:r>
            <a:r>
              <a:rPr lang="en-US" sz="4000" b="1" u="sng" dirty="0" smtClean="0"/>
              <a:t>water</a:t>
            </a:r>
            <a:r>
              <a:rPr lang="en-US" sz="4000" dirty="0" smtClean="0"/>
              <a:t> (H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0) through their roots.</a:t>
            </a:r>
            <a:endParaRPr lang="en-US" sz="4000" dirty="0"/>
          </a:p>
          <a:p>
            <a:pPr>
              <a:buFont typeface="Wingdings" pitchFamily="2" charset="2"/>
              <a:buNone/>
            </a:pPr>
            <a:r>
              <a:rPr lang="en-US" sz="4000" dirty="0"/>
              <a:t> </a:t>
            </a:r>
          </a:p>
        </p:txBody>
      </p:sp>
      <p:pic>
        <p:nvPicPr>
          <p:cNvPr id="4" name="Picture 4" descr="http://i.istockimg.com/file_thumbview_approve/13748645/2/stock-illustration-13748645-sun-plant-re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057400"/>
            <a:ext cx="268605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57200"/>
            <a:ext cx="5486400" cy="613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 dirty="0"/>
              <a:t>Why this happens</a:t>
            </a:r>
            <a:r>
              <a:rPr lang="en-US" sz="4400" dirty="0"/>
              <a:t>:</a:t>
            </a:r>
            <a:r>
              <a:rPr lang="en-US" sz="4000" dirty="0"/>
              <a:t> 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None/>
            </a:pPr>
            <a:r>
              <a:rPr lang="en-US" sz="4000" dirty="0" smtClean="0"/>
              <a:t>Second, Plants absorb </a:t>
            </a:r>
            <a:r>
              <a:rPr lang="en-US" sz="4000" b="1" u="sng" dirty="0" smtClean="0"/>
              <a:t>light</a:t>
            </a:r>
            <a:r>
              <a:rPr lang="en-US" sz="4000" dirty="0" smtClean="0"/>
              <a:t> (radiant energy) by a green pigment called </a:t>
            </a:r>
            <a:r>
              <a:rPr lang="en-US" sz="4000" b="1" dirty="0" smtClean="0">
                <a:solidFill>
                  <a:srgbClr val="FF0000"/>
                </a:solidFill>
              </a:rPr>
              <a:t>chlorophyll</a:t>
            </a:r>
            <a:r>
              <a:rPr lang="en-US" sz="4000" b="1" dirty="0" smtClean="0"/>
              <a:t> </a:t>
            </a:r>
            <a:r>
              <a:rPr lang="en-US" sz="4000" dirty="0" smtClean="0"/>
              <a:t>in organelles called </a:t>
            </a:r>
            <a:r>
              <a:rPr lang="en-US" sz="4000" b="1" dirty="0" smtClean="0">
                <a:solidFill>
                  <a:srgbClr val="FF0000"/>
                </a:solidFill>
              </a:rPr>
              <a:t>chloroplasts</a:t>
            </a:r>
            <a:r>
              <a:rPr lang="en-US" sz="4000" b="1" dirty="0" smtClean="0"/>
              <a:t>, </a:t>
            </a:r>
            <a:r>
              <a:rPr lang="en-US" sz="4000" dirty="0" smtClean="0"/>
              <a:t>the site for photosynthesis.</a:t>
            </a:r>
            <a:endParaRPr lang="en-US" sz="4000" dirty="0"/>
          </a:p>
          <a:p>
            <a:pPr>
              <a:buFont typeface="Wingdings" pitchFamily="2" charset="2"/>
              <a:buNone/>
            </a:pPr>
            <a:r>
              <a:rPr lang="en-US" sz="4000" dirty="0"/>
              <a:t> </a:t>
            </a:r>
          </a:p>
        </p:txBody>
      </p:sp>
      <p:pic>
        <p:nvPicPr>
          <p:cNvPr id="4" name="Picture 4" descr="http://i.istockimg.com/file_thumbview_approve/13748645/2/stock-illustration-13748645-sun-plant-re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057400"/>
            <a:ext cx="268605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57200"/>
            <a:ext cx="5486400" cy="613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 dirty="0"/>
              <a:t>Why this happens</a:t>
            </a:r>
            <a:r>
              <a:rPr lang="en-US" sz="4400" dirty="0"/>
              <a:t>:</a:t>
            </a:r>
            <a:r>
              <a:rPr lang="en-US" sz="4000" dirty="0"/>
              <a:t> 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/>
              <a:t>Finally, </a:t>
            </a:r>
            <a:r>
              <a:rPr lang="en-US" sz="4000" b="1" dirty="0" smtClean="0">
                <a:solidFill>
                  <a:srgbClr val="FF0000"/>
                </a:solidFill>
              </a:rPr>
              <a:t>Glucose</a:t>
            </a:r>
            <a:r>
              <a:rPr lang="en-US" sz="4000" dirty="0" smtClean="0"/>
              <a:t> (C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12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) is created and stored for the plant to use as food and </a:t>
            </a:r>
            <a:r>
              <a:rPr lang="en-US" sz="4000" b="1" u="sng" dirty="0" smtClean="0"/>
              <a:t>Oxygen</a:t>
            </a:r>
            <a:r>
              <a:rPr lang="en-US" sz="4000" dirty="0" smtClean="0"/>
              <a:t> is produced and released (O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) through their </a:t>
            </a:r>
            <a:r>
              <a:rPr lang="en-US" sz="4000" b="1" dirty="0" smtClean="0">
                <a:solidFill>
                  <a:srgbClr val="FF0000"/>
                </a:solidFill>
              </a:rPr>
              <a:t>stomata</a:t>
            </a:r>
            <a:r>
              <a:rPr lang="en-US" sz="4000" dirty="0" smtClean="0"/>
              <a:t>.</a:t>
            </a:r>
            <a:endParaRPr lang="en-US" sz="4000" dirty="0"/>
          </a:p>
          <a:p>
            <a:pPr>
              <a:buFont typeface="Wingdings" pitchFamily="2" charset="2"/>
              <a:buNone/>
            </a:pPr>
            <a:r>
              <a:rPr lang="en-US" sz="4000" dirty="0"/>
              <a:t> </a:t>
            </a:r>
          </a:p>
        </p:txBody>
      </p:sp>
      <p:pic>
        <p:nvPicPr>
          <p:cNvPr id="4" name="Picture 4" descr="http://i.istockimg.com/file_thumbview_approve/13748645/2/stock-illustration-13748645-sun-plant-re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057400"/>
            <a:ext cx="268605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880</TotalTime>
  <Words>299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Orbit</vt:lpstr>
      <vt:lpstr>Energy Transformation and Photosynthesis</vt:lpstr>
      <vt:lpstr>Energy comes in many forms: </vt:lpstr>
      <vt:lpstr>Energy comes in many forms:</vt:lpstr>
      <vt:lpstr>Slide 4</vt:lpstr>
      <vt:lpstr>Slide 5</vt:lpstr>
      <vt:lpstr>Slide 6</vt:lpstr>
      <vt:lpstr>Slide 7</vt:lpstr>
      <vt:lpstr>Slide 8</vt:lpstr>
      <vt:lpstr>Slide 9</vt:lpstr>
      <vt:lpstr>Components of Photosynthesis</vt:lpstr>
      <vt:lpstr>Slide 11</vt:lpstr>
    </vt:vector>
  </TitlesOfParts>
  <Company>CFBISD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colsci</dc:creator>
  <cp:lastModifiedBy>MISD</cp:lastModifiedBy>
  <cp:revision>36</cp:revision>
  <cp:lastPrinted>2010-05-21T16:14:14Z</cp:lastPrinted>
  <dcterms:created xsi:type="dcterms:W3CDTF">2005-06-29T19:25:28Z</dcterms:created>
  <dcterms:modified xsi:type="dcterms:W3CDTF">2013-09-19T15:23:41Z</dcterms:modified>
</cp:coreProperties>
</file>