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7"/>
  </p:notesMasterIdLst>
  <p:handoutMasterIdLst>
    <p:handoutMasterId r:id="rId28"/>
  </p:handoutMasterIdLst>
  <p:sldIdLst>
    <p:sldId id="311" r:id="rId2"/>
    <p:sldId id="337" r:id="rId3"/>
    <p:sldId id="338" r:id="rId4"/>
    <p:sldId id="257" r:id="rId5"/>
    <p:sldId id="323" r:id="rId6"/>
    <p:sldId id="324" r:id="rId7"/>
    <p:sldId id="325" r:id="rId8"/>
    <p:sldId id="322" r:id="rId9"/>
    <p:sldId id="258" r:id="rId10"/>
    <p:sldId id="334" r:id="rId11"/>
    <p:sldId id="320" r:id="rId12"/>
    <p:sldId id="321" r:id="rId13"/>
    <p:sldId id="326" r:id="rId14"/>
    <p:sldId id="331" r:id="rId15"/>
    <p:sldId id="330" r:id="rId16"/>
    <p:sldId id="327" r:id="rId17"/>
    <p:sldId id="329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00"/>
    <a:srgbClr val="CC0000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2" autoAdjust="0"/>
    <p:restoredTop sz="94660"/>
  </p:normalViewPr>
  <p:slideViewPr>
    <p:cSldViewPr>
      <p:cViewPr>
        <p:scale>
          <a:sx n="66" d="100"/>
          <a:sy n="66" d="100"/>
        </p:scale>
        <p:origin x="-696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FB149945-A46A-4828-A775-27CA34C1E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D3BE4C3-18FA-4091-9493-15F2720ACD81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1A8893A-4326-4DC9-9E58-9B60246786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25CA50-BFF5-44A7-8844-1AC0C1A5F49D}" type="slidenum">
              <a:rPr lang="en-US" smtClean="0">
                <a:latin typeface="Times New Roman" charset="0"/>
              </a:rPr>
              <a:pPr/>
              <a:t>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charset="0"/>
              </a:rPr>
              <a:t>The next level is a population.  A population consists of a single species living together and breeding.  Give me an example of a population. Ex. large mouth bass living in Lake Meade.  Beetles living under the same log.  Here we have salmon spwning and two bears fishing.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CC40B8-0E06-489C-809C-D6950FB3343E}" type="slidenum">
              <a:rPr lang="en-US" smtClean="0">
                <a:latin typeface="Times New Roman" charset="0"/>
              </a:rPr>
              <a:pPr/>
              <a:t>25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3E1D0E-AA01-4A9F-859B-01983DC47BBE}" type="slidenum">
              <a:rPr lang="en-US" smtClean="0">
                <a:latin typeface="Times New Roman" charset="0"/>
              </a:rPr>
              <a:pPr/>
              <a:t>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charset="0"/>
              </a:rPr>
              <a:t>Next level is a community which is several populations living together and depending on each other. What does interdependent mean? An example of a community is shown here with the bear and the salmon.  They both live in a common environment and the bear needs the fish for food?  How does the salmon need the bear?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F86A60-B9F0-40FB-9F9B-66FC9190B4D2}" type="slidenum">
              <a:rPr lang="en-US" smtClean="0">
                <a:latin typeface="Times New Roman" charset="0"/>
              </a:rPr>
              <a:pPr/>
              <a:t>18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 New Roman" charset="0"/>
              </a:rPr>
              <a:t>Cleaning shrimp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39D34A-5504-4DDC-A1C2-318948E6555A}" type="slidenum">
              <a:rPr lang="en-US" smtClean="0">
                <a:latin typeface="Times New Roman" charset="0"/>
              </a:rPr>
              <a:pPr/>
              <a:t>19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4794B6-A45D-496C-B0F9-4B7865B08CA6}" type="slidenum">
              <a:rPr lang="en-US" smtClean="0">
                <a:latin typeface="Times New Roman" charset="0"/>
              </a:rPr>
              <a:pPr/>
              <a:t>20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 New Roman" charset="0"/>
              </a:rPr>
              <a:t>You can see here that this polar bear is no longer white. 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6C6A9A-783C-4FE5-BCB8-A90D71FD0D0E}" type="slidenum">
              <a:rPr lang="en-US" smtClean="0">
                <a:latin typeface="Times New Roman" charset="0"/>
              </a:rPr>
              <a:pPr/>
              <a:t>21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6E2DBC-4E19-4B08-92FD-05A49FF38EE9}" type="slidenum">
              <a:rPr lang="en-US" smtClean="0">
                <a:latin typeface="Times New Roman" charset="0"/>
              </a:rPr>
              <a:pPr/>
              <a:t>22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0249E0-3073-4147-B9B6-2270B39BD9E3}" type="slidenum">
              <a:rPr lang="en-US" smtClean="0">
                <a:latin typeface="Times New Roman" charset="0"/>
              </a:rPr>
              <a:pPr/>
              <a:t>23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The </a:t>
            </a:r>
            <a:r>
              <a:rPr lang="en-US" b="1" smtClean="0">
                <a:solidFill>
                  <a:srgbClr val="F80018"/>
                </a:solidFill>
                <a:latin typeface="Arial" charset="0"/>
                <a:cs typeface="Arial" charset="0"/>
              </a:rPr>
              <a:t>Egyptian plover</a:t>
            </a:r>
            <a:r>
              <a:rPr lang="en-US" smtClean="0">
                <a:latin typeface="Arial" charset="0"/>
                <a:cs typeface="Arial" charset="0"/>
              </a:rPr>
              <a:t> takes insects from the backs of buffaloes, giraffes and rhinos. The plover has also been observed taking leeches from the open mouths of crocodiles! In this association the plover receives a supply of food and the other animal rids itself of unwelcome pests</a:t>
            </a:r>
          </a:p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335209-DA84-43D7-95D3-0940A59DDF3D}" type="slidenum">
              <a:rPr lang="en-US" smtClean="0">
                <a:latin typeface="Times New Roman" charset="0"/>
              </a:rPr>
              <a:pPr/>
              <a:t>24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The </a:t>
            </a:r>
            <a:r>
              <a:rPr lang="en-US" b="1" smtClean="0">
                <a:solidFill>
                  <a:srgbClr val="F80018"/>
                </a:solidFill>
                <a:latin typeface="Arial" charset="0"/>
                <a:cs typeface="Arial" charset="0"/>
              </a:rPr>
              <a:t>Egyptian plover</a:t>
            </a:r>
            <a:r>
              <a:rPr lang="en-US" smtClean="0">
                <a:latin typeface="Arial" charset="0"/>
                <a:cs typeface="Arial" charset="0"/>
              </a:rPr>
              <a:t> takes insects from the backs of buffaloes, giraffes and rhinos. The plover has also been observed taking leeches from the open mouths of crocodiles! In this association the plover receives a supply of food and the other animal rids itself of unwelcome pests</a:t>
            </a:r>
          </a:p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77 w 2780"/>
                <a:gd name="T1" fmla="*/ 18 h 953"/>
                <a:gd name="T2" fmla="*/ 2687 w 2780"/>
                <a:gd name="T3" fmla="*/ 24 h 953"/>
                <a:gd name="T4" fmla="*/ 2621 w 2780"/>
                <a:gd name="T5" fmla="*/ 102 h 953"/>
                <a:gd name="T6" fmla="*/ 2519 w 2780"/>
                <a:gd name="T7" fmla="*/ 156 h 953"/>
                <a:gd name="T8" fmla="*/ 2513 w 2780"/>
                <a:gd name="T9" fmla="*/ 222 h 953"/>
                <a:gd name="T10" fmla="*/ 2495 w 2780"/>
                <a:gd name="T11" fmla="*/ 246 h 953"/>
                <a:gd name="T12" fmla="*/ 2477 w 2780"/>
                <a:gd name="T13" fmla="*/ 252 h 953"/>
                <a:gd name="T14" fmla="*/ 2405 w 2780"/>
                <a:gd name="T15" fmla="*/ 210 h 953"/>
                <a:gd name="T16" fmla="*/ 2267 w 2780"/>
                <a:gd name="T17" fmla="*/ 192 h 953"/>
                <a:gd name="T18" fmla="*/ 2243 w 2780"/>
                <a:gd name="T19" fmla="*/ 186 h 953"/>
                <a:gd name="T20" fmla="*/ 2225 w 2780"/>
                <a:gd name="T21" fmla="*/ 192 h 953"/>
                <a:gd name="T22" fmla="*/ 2153 w 2780"/>
                <a:gd name="T23" fmla="*/ 228 h 953"/>
                <a:gd name="T24" fmla="*/ 2117 w 2780"/>
                <a:gd name="T25" fmla="*/ 240 h 953"/>
                <a:gd name="T26" fmla="*/ 2093 w 2780"/>
                <a:gd name="T27" fmla="*/ 246 h 953"/>
                <a:gd name="T28" fmla="*/ 2081 w 2780"/>
                <a:gd name="T29" fmla="*/ 258 h 953"/>
                <a:gd name="T30" fmla="*/ 2081 w 2780"/>
                <a:gd name="T31" fmla="*/ 276 h 953"/>
                <a:gd name="T32" fmla="*/ 2058 w 2780"/>
                <a:gd name="T33" fmla="*/ 300 h 953"/>
                <a:gd name="T34" fmla="*/ 2040 w 2780"/>
                <a:gd name="T35" fmla="*/ 312 h 953"/>
                <a:gd name="T36" fmla="*/ 2028 w 2780"/>
                <a:gd name="T37" fmla="*/ 324 h 953"/>
                <a:gd name="T38" fmla="*/ 2016 w 2780"/>
                <a:gd name="T39" fmla="*/ 336 h 953"/>
                <a:gd name="T40" fmla="*/ 1985 w 2780"/>
                <a:gd name="T41" fmla="*/ 342 h 953"/>
                <a:gd name="T42" fmla="*/ 1919 w 2780"/>
                <a:gd name="T43" fmla="*/ 336 h 953"/>
                <a:gd name="T44" fmla="*/ 1883 w 2780"/>
                <a:gd name="T45" fmla="*/ 330 h 953"/>
                <a:gd name="T46" fmla="*/ 1871 w 2780"/>
                <a:gd name="T47" fmla="*/ 342 h 953"/>
                <a:gd name="T48" fmla="*/ 1859 w 2780"/>
                <a:gd name="T49" fmla="*/ 354 h 953"/>
                <a:gd name="T50" fmla="*/ 1829 w 2780"/>
                <a:gd name="T51" fmla="*/ 360 h 953"/>
                <a:gd name="T52" fmla="*/ 1770 w 2780"/>
                <a:gd name="T53" fmla="*/ 342 h 953"/>
                <a:gd name="T54" fmla="*/ 1746 w 2780"/>
                <a:gd name="T55" fmla="*/ 342 h 953"/>
                <a:gd name="T56" fmla="*/ 1722 w 2780"/>
                <a:gd name="T57" fmla="*/ 354 h 953"/>
                <a:gd name="T58" fmla="*/ 1661 w 2780"/>
                <a:gd name="T59" fmla="*/ 425 h 953"/>
                <a:gd name="T60" fmla="*/ 1619 w 2780"/>
                <a:gd name="T61" fmla="*/ 569 h 953"/>
                <a:gd name="T62" fmla="*/ 1619 w 2780"/>
                <a:gd name="T63" fmla="*/ 593 h 953"/>
                <a:gd name="T64" fmla="*/ 1625 w 2780"/>
                <a:gd name="T65" fmla="*/ 641 h 953"/>
                <a:gd name="T66" fmla="*/ 1643 w 2780"/>
                <a:gd name="T67" fmla="*/ 659 h 953"/>
                <a:gd name="T68" fmla="*/ 1637 w 2780"/>
                <a:gd name="T69" fmla="*/ 671 h 953"/>
                <a:gd name="T70" fmla="*/ 1625 w 2780"/>
                <a:gd name="T71" fmla="*/ 683 h 953"/>
                <a:gd name="T72" fmla="*/ 1547 w 2780"/>
                <a:gd name="T73" fmla="*/ 689 h 953"/>
                <a:gd name="T74" fmla="*/ 1470 w 2780"/>
                <a:gd name="T75" fmla="*/ 629 h 953"/>
                <a:gd name="T76" fmla="*/ 1337 w 2780"/>
                <a:gd name="T77" fmla="*/ 587 h 953"/>
                <a:gd name="T78" fmla="*/ 1188 w 2780"/>
                <a:gd name="T79" fmla="*/ 671 h 953"/>
                <a:gd name="T80" fmla="*/ 1019 w 2780"/>
                <a:gd name="T81" fmla="*/ 731 h 953"/>
                <a:gd name="T82" fmla="*/ 816 w 2780"/>
                <a:gd name="T83" fmla="*/ 743 h 953"/>
                <a:gd name="T84" fmla="*/ 630 w 2780"/>
                <a:gd name="T85" fmla="*/ 701 h 953"/>
                <a:gd name="T86" fmla="*/ 570 w 2780"/>
                <a:gd name="T87" fmla="*/ 695 h 953"/>
                <a:gd name="T88" fmla="*/ 558 w 2780"/>
                <a:gd name="T89" fmla="*/ 701 h 953"/>
                <a:gd name="T90" fmla="*/ 522 w 2780"/>
                <a:gd name="T91" fmla="*/ 731 h 953"/>
                <a:gd name="T92" fmla="*/ 437 w 2780"/>
                <a:gd name="T93" fmla="*/ 809 h 953"/>
                <a:gd name="T94" fmla="*/ 407 w 2780"/>
                <a:gd name="T95" fmla="*/ 821 h 953"/>
                <a:gd name="T96" fmla="*/ 383 w 2780"/>
                <a:gd name="T97" fmla="*/ 821 h 953"/>
                <a:gd name="T98" fmla="*/ 336 w 2780"/>
                <a:gd name="T99" fmla="*/ 827 h 953"/>
                <a:gd name="T100" fmla="*/ 210 w 2780"/>
                <a:gd name="T101" fmla="*/ 851 h 953"/>
                <a:gd name="T102" fmla="*/ 17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398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398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ABE02-35D2-448B-B418-905C8331D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21C5E-59CA-4BB0-B040-4B2671174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982FE-C1B2-480E-9E46-6AF2CA863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7BB22-E72E-41C0-9D64-3EE4A46F7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F6EC5-C052-4ED1-B81A-98BB9412D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1631A-DF64-47D1-ADBA-08B930472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7CD9E-25BD-4F64-A644-B59F5028E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92345-733D-4A0C-B4DF-DE34B1DCA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7D565-701C-4821-B554-E4DAF2814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25E6B-24A3-40FC-B9E5-8AFE28A42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24BBC-8A03-4EC5-9080-E5B0A2888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9BE8E-D71C-44C0-8AB6-16019343F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77 w 2780"/>
                <a:gd name="T1" fmla="*/ 18 h 953"/>
                <a:gd name="T2" fmla="*/ 2687 w 2780"/>
                <a:gd name="T3" fmla="*/ 24 h 953"/>
                <a:gd name="T4" fmla="*/ 2621 w 2780"/>
                <a:gd name="T5" fmla="*/ 102 h 953"/>
                <a:gd name="T6" fmla="*/ 2519 w 2780"/>
                <a:gd name="T7" fmla="*/ 156 h 953"/>
                <a:gd name="T8" fmla="*/ 2513 w 2780"/>
                <a:gd name="T9" fmla="*/ 222 h 953"/>
                <a:gd name="T10" fmla="*/ 2495 w 2780"/>
                <a:gd name="T11" fmla="*/ 246 h 953"/>
                <a:gd name="T12" fmla="*/ 2477 w 2780"/>
                <a:gd name="T13" fmla="*/ 252 h 953"/>
                <a:gd name="T14" fmla="*/ 2405 w 2780"/>
                <a:gd name="T15" fmla="*/ 210 h 953"/>
                <a:gd name="T16" fmla="*/ 2267 w 2780"/>
                <a:gd name="T17" fmla="*/ 192 h 953"/>
                <a:gd name="T18" fmla="*/ 2243 w 2780"/>
                <a:gd name="T19" fmla="*/ 186 h 953"/>
                <a:gd name="T20" fmla="*/ 2225 w 2780"/>
                <a:gd name="T21" fmla="*/ 192 h 953"/>
                <a:gd name="T22" fmla="*/ 2153 w 2780"/>
                <a:gd name="T23" fmla="*/ 228 h 953"/>
                <a:gd name="T24" fmla="*/ 2117 w 2780"/>
                <a:gd name="T25" fmla="*/ 240 h 953"/>
                <a:gd name="T26" fmla="*/ 2093 w 2780"/>
                <a:gd name="T27" fmla="*/ 246 h 953"/>
                <a:gd name="T28" fmla="*/ 2081 w 2780"/>
                <a:gd name="T29" fmla="*/ 258 h 953"/>
                <a:gd name="T30" fmla="*/ 2081 w 2780"/>
                <a:gd name="T31" fmla="*/ 276 h 953"/>
                <a:gd name="T32" fmla="*/ 2058 w 2780"/>
                <a:gd name="T33" fmla="*/ 300 h 953"/>
                <a:gd name="T34" fmla="*/ 2040 w 2780"/>
                <a:gd name="T35" fmla="*/ 312 h 953"/>
                <a:gd name="T36" fmla="*/ 2028 w 2780"/>
                <a:gd name="T37" fmla="*/ 324 h 953"/>
                <a:gd name="T38" fmla="*/ 2016 w 2780"/>
                <a:gd name="T39" fmla="*/ 336 h 953"/>
                <a:gd name="T40" fmla="*/ 1985 w 2780"/>
                <a:gd name="T41" fmla="*/ 342 h 953"/>
                <a:gd name="T42" fmla="*/ 1919 w 2780"/>
                <a:gd name="T43" fmla="*/ 336 h 953"/>
                <a:gd name="T44" fmla="*/ 1883 w 2780"/>
                <a:gd name="T45" fmla="*/ 330 h 953"/>
                <a:gd name="T46" fmla="*/ 1871 w 2780"/>
                <a:gd name="T47" fmla="*/ 342 h 953"/>
                <a:gd name="T48" fmla="*/ 1859 w 2780"/>
                <a:gd name="T49" fmla="*/ 354 h 953"/>
                <a:gd name="T50" fmla="*/ 1829 w 2780"/>
                <a:gd name="T51" fmla="*/ 360 h 953"/>
                <a:gd name="T52" fmla="*/ 1770 w 2780"/>
                <a:gd name="T53" fmla="*/ 342 h 953"/>
                <a:gd name="T54" fmla="*/ 1746 w 2780"/>
                <a:gd name="T55" fmla="*/ 342 h 953"/>
                <a:gd name="T56" fmla="*/ 1722 w 2780"/>
                <a:gd name="T57" fmla="*/ 354 h 953"/>
                <a:gd name="T58" fmla="*/ 1661 w 2780"/>
                <a:gd name="T59" fmla="*/ 425 h 953"/>
                <a:gd name="T60" fmla="*/ 1619 w 2780"/>
                <a:gd name="T61" fmla="*/ 569 h 953"/>
                <a:gd name="T62" fmla="*/ 1619 w 2780"/>
                <a:gd name="T63" fmla="*/ 593 h 953"/>
                <a:gd name="T64" fmla="*/ 1625 w 2780"/>
                <a:gd name="T65" fmla="*/ 641 h 953"/>
                <a:gd name="T66" fmla="*/ 1643 w 2780"/>
                <a:gd name="T67" fmla="*/ 659 h 953"/>
                <a:gd name="T68" fmla="*/ 1637 w 2780"/>
                <a:gd name="T69" fmla="*/ 671 h 953"/>
                <a:gd name="T70" fmla="*/ 1625 w 2780"/>
                <a:gd name="T71" fmla="*/ 683 h 953"/>
                <a:gd name="T72" fmla="*/ 1547 w 2780"/>
                <a:gd name="T73" fmla="*/ 689 h 953"/>
                <a:gd name="T74" fmla="*/ 1470 w 2780"/>
                <a:gd name="T75" fmla="*/ 629 h 953"/>
                <a:gd name="T76" fmla="*/ 1337 w 2780"/>
                <a:gd name="T77" fmla="*/ 587 h 953"/>
                <a:gd name="T78" fmla="*/ 1188 w 2780"/>
                <a:gd name="T79" fmla="*/ 671 h 953"/>
                <a:gd name="T80" fmla="*/ 1019 w 2780"/>
                <a:gd name="T81" fmla="*/ 731 h 953"/>
                <a:gd name="T82" fmla="*/ 816 w 2780"/>
                <a:gd name="T83" fmla="*/ 743 h 953"/>
                <a:gd name="T84" fmla="*/ 630 w 2780"/>
                <a:gd name="T85" fmla="*/ 701 h 953"/>
                <a:gd name="T86" fmla="*/ 570 w 2780"/>
                <a:gd name="T87" fmla="*/ 695 h 953"/>
                <a:gd name="T88" fmla="*/ 558 w 2780"/>
                <a:gd name="T89" fmla="*/ 701 h 953"/>
                <a:gd name="T90" fmla="*/ 522 w 2780"/>
                <a:gd name="T91" fmla="*/ 731 h 953"/>
                <a:gd name="T92" fmla="*/ 437 w 2780"/>
                <a:gd name="T93" fmla="*/ 809 h 953"/>
                <a:gd name="T94" fmla="*/ 407 w 2780"/>
                <a:gd name="T95" fmla="*/ 821 h 953"/>
                <a:gd name="T96" fmla="*/ 383 w 2780"/>
                <a:gd name="T97" fmla="*/ 821 h 953"/>
                <a:gd name="T98" fmla="*/ 336 w 2780"/>
                <a:gd name="T99" fmla="*/ 827 h 953"/>
                <a:gd name="T100" fmla="*/ 210 w 2780"/>
                <a:gd name="T101" fmla="*/ 851 h 953"/>
                <a:gd name="T102" fmla="*/ 17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4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94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95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95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95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95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95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95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95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95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95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95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96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96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296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296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6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6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F3AFE24-7AC4-4A34-B4E3-3475BB1DE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29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7.jpeg"/><Relationship Id="rId9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is an ecosystem?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u"/>
              <a:defRPr/>
            </a:pPr>
            <a:r>
              <a:rPr lang="en-US" smtClean="0"/>
              <a:t>The field of ecology includes plants, animals, sunlight, soil and other things.</a:t>
            </a:r>
          </a:p>
          <a:p>
            <a:pPr eaLnBrk="1" hangingPunct="1">
              <a:buFont typeface="Wingdings" pitchFamily="2" charset="2"/>
              <a:buChar char="u"/>
              <a:defRPr/>
            </a:pPr>
            <a:r>
              <a:rPr lang="en-US" smtClean="0"/>
              <a:t>Living and nonliving things that interact in a particular area</a:t>
            </a:r>
          </a:p>
          <a:p>
            <a:pPr eaLnBrk="1" hangingPunct="1">
              <a:buFont typeface="Wingdings" pitchFamily="2" charset="2"/>
              <a:buChar char="u"/>
              <a:defRPr/>
            </a:pPr>
            <a:endParaRPr lang="en-US" smtClean="0"/>
          </a:p>
        </p:txBody>
      </p:sp>
      <p:pic>
        <p:nvPicPr>
          <p:cNvPr id="7172" name="Picture 5" descr="j01490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4191000"/>
            <a:ext cx="31242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j01784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91000"/>
            <a:ext cx="36576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" descr="j00911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2938" y="3657600"/>
            <a:ext cx="215106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US" dirty="0" smtClean="0"/>
              <a:t>biotic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u"/>
              <a:defRPr/>
            </a:pPr>
            <a:r>
              <a:rPr lang="en-US" dirty="0"/>
              <a:t>Cows</a:t>
            </a:r>
          </a:p>
          <a:p>
            <a:pPr>
              <a:buFont typeface="Wingdings" pitchFamily="2" charset="2"/>
              <a:buChar char="u"/>
              <a:defRPr/>
            </a:pPr>
            <a:r>
              <a:rPr lang="en-US" dirty="0"/>
              <a:t>Grass</a:t>
            </a:r>
          </a:p>
          <a:p>
            <a:pPr>
              <a:buFont typeface="Wingdings" pitchFamily="2" charset="2"/>
              <a:buChar char="u"/>
              <a:defRPr/>
            </a:pPr>
            <a:r>
              <a:rPr lang="en-US" dirty="0"/>
              <a:t>Trees</a:t>
            </a:r>
          </a:p>
          <a:p>
            <a:pPr>
              <a:buFont typeface="Wingdings" pitchFamily="2" charset="2"/>
              <a:buChar char="u"/>
              <a:defRPr/>
            </a:pPr>
            <a:r>
              <a:rPr lang="en-US" dirty="0"/>
              <a:t>Shrubs	</a:t>
            </a:r>
          </a:p>
          <a:p>
            <a:pPr>
              <a:buFont typeface="Wingdings" pitchFamily="2" charset="2"/>
              <a:buChar char="u"/>
              <a:defRPr/>
            </a:pPr>
            <a:r>
              <a:rPr lang="en-US" dirty="0"/>
              <a:t>Others unseen</a:t>
            </a:r>
          </a:p>
          <a:p>
            <a:pPr>
              <a:buFont typeface="Wingdings" pitchFamily="2" charset="2"/>
              <a:buChar char="u"/>
              <a:defRPr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US" dirty="0" smtClean="0"/>
              <a:t>abiotic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itchFamily="2" charset="2"/>
              <a:buChar char="u"/>
              <a:defRPr/>
            </a:pPr>
            <a:r>
              <a:rPr lang="en-US" dirty="0"/>
              <a:t>Air</a:t>
            </a:r>
          </a:p>
          <a:p>
            <a:pPr>
              <a:buFont typeface="Wingdings" pitchFamily="2" charset="2"/>
              <a:buChar char="u"/>
              <a:defRPr/>
            </a:pPr>
            <a:r>
              <a:rPr lang="en-US" dirty="0"/>
              <a:t>Water</a:t>
            </a:r>
          </a:p>
          <a:p>
            <a:pPr>
              <a:buFont typeface="Wingdings" pitchFamily="2" charset="2"/>
              <a:buChar char="u"/>
              <a:defRPr/>
            </a:pPr>
            <a:r>
              <a:rPr lang="en-US" dirty="0"/>
              <a:t>Soil, rocks</a:t>
            </a:r>
          </a:p>
          <a:p>
            <a:pPr>
              <a:buFont typeface="Wingdings" pitchFamily="2" charset="2"/>
              <a:buChar char="u"/>
              <a:defRPr/>
            </a:pPr>
            <a:r>
              <a:rPr lang="en-US" dirty="0"/>
              <a:t>Light </a:t>
            </a:r>
          </a:p>
          <a:p>
            <a:pPr>
              <a:buFont typeface="Wingdings" pitchFamily="2" charset="2"/>
              <a:buChar char="u"/>
              <a:defRPr/>
            </a:pPr>
            <a:r>
              <a:rPr lang="en-US" dirty="0"/>
              <a:t>Temperature</a:t>
            </a:r>
          </a:p>
          <a:p>
            <a:pPr>
              <a:buFont typeface="Wingdings" pitchFamily="2" charset="2"/>
              <a:buChar char="u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niche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191000" cy="5715000"/>
          </a:xfrm>
        </p:spPr>
        <p:txBody>
          <a:bodyPr/>
          <a:lstStyle/>
          <a:p>
            <a:pPr>
              <a:buFont typeface="Wingdings" pitchFamily="2" charset="2"/>
              <a:buChar char="u"/>
              <a:defRPr/>
            </a:pPr>
            <a:r>
              <a:rPr lang="en-US" dirty="0" smtClean="0"/>
              <a:t> function of an organism in an ecosystem</a:t>
            </a:r>
          </a:p>
          <a:p>
            <a:pPr>
              <a:buFont typeface="Wingdings" pitchFamily="2" charset="2"/>
              <a:buChar char="u"/>
              <a:defRPr/>
            </a:pPr>
            <a:r>
              <a:rPr lang="en-US" dirty="0" smtClean="0"/>
              <a:t> role of an organism in the community</a:t>
            </a:r>
          </a:p>
          <a:p>
            <a:pPr>
              <a:buFont typeface="Wingdings" pitchFamily="2" charset="2"/>
              <a:buChar char="u"/>
              <a:defRPr/>
            </a:pPr>
            <a:r>
              <a:rPr lang="en-US" dirty="0" smtClean="0"/>
              <a:t> how it satisfies its need for food and protection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715000"/>
          </a:xfrm>
        </p:spPr>
        <p:txBody>
          <a:bodyPr/>
          <a:lstStyle/>
          <a:p>
            <a:pPr>
              <a:buFont typeface="Wingdings" pitchFamily="2" charset="2"/>
              <a:buChar char="u"/>
              <a:defRPr/>
            </a:pPr>
            <a:r>
              <a:rPr lang="en-US" dirty="0" smtClean="0"/>
              <a:t>Zebras and lions have the same habitat, the grasslands of Africa. A zebra eats grass and a lion eats meat. Thus, they have different niches.</a:t>
            </a:r>
            <a:endParaRPr lang="en-US" dirty="0"/>
          </a:p>
        </p:txBody>
      </p:sp>
      <p:pic>
        <p:nvPicPr>
          <p:cNvPr id="16389" name="Picture 3" descr="C:\Documents and Settings\baxe\Local Settings\Temporary Internet Files\Content.IE5\NXYGX43R\MPj040333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725988"/>
            <a:ext cx="1422400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 descr="C:\Documents and Settings\baxe\Local Settings\Temporary Internet Files\Content.IE5\2JL5XAHG\MPj0428539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105400"/>
            <a:ext cx="20574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competition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/>
          <a:lstStyle/>
          <a:p>
            <a:pPr>
              <a:buFont typeface="Wingdings" pitchFamily="2" charset="2"/>
              <a:buChar char="u"/>
              <a:defRPr/>
            </a:pPr>
            <a:r>
              <a:rPr lang="en-US" sz="3100" dirty="0" smtClean="0"/>
              <a:t>The number of niches in an ecosystem is limited. In a certain area, two populations may try to occupy the same niche. </a:t>
            </a:r>
          </a:p>
          <a:p>
            <a:pPr>
              <a:buFont typeface="Wingdings" pitchFamily="2" charset="2"/>
              <a:buChar char="u"/>
              <a:defRPr/>
            </a:pPr>
            <a:r>
              <a:rPr lang="en-US" sz="3100" dirty="0" smtClean="0"/>
              <a:t>Then they </a:t>
            </a:r>
            <a:r>
              <a:rPr lang="en-US" sz="3100" b="1" u="sng" dirty="0" smtClean="0">
                <a:solidFill>
                  <a:schemeClr val="tx2"/>
                </a:solidFill>
              </a:rPr>
              <a:t>compete </a:t>
            </a:r>
            <a:r>
              <a:rPr lang="en-US" sz="3100" dirty="0" smtClean="0"/>
              <a:t>with one another. </a:t>
            </a:r>
          </a:p>
          <a:p>
            <a:pPr>
              <a:buFont typeface="Wingdings" pitchFamily="2" charset="2"/>
              <a:buChar char="u"/>
              <a:defRPr/>
            </a:pPr>
            <a:r>
              <a:rPr lang="en-US" sz="3100" dirty="0" smtClean="0"/>
              <a:t>The one that is </a:t>
            </a:r>
            <a:r>
              <a:rPr lang="en-US" sz="3100" b="1" i="1" dirty="0" smtClean="0"/>
              <a:t>better</a:t>
            </a:r>
            <a:r>
              <a:rPr lang="en-US" sz="3100" dirty="0" smtClean="0"/>
              <a:t> </a:t>
            </a:r>
            <a:r>
              <a:rPr lang="en-US" sz="3100" b="1" i="1" dirty="0" smtClean="0"/>
              <a:t>adapted</a:t>
            </a:r>
            <a:r>
              <a:rPr lang="en-US" sz="3100" dirty="0" smtClean="0"/>
              <a:t> for the niche will win and will crowd out the other population. </a:t>
            </a:r>
          </a:p>
          <a:p>
            <a:pPr>
              <a:buFont typeface="Wingdings" pitchFamily="2" charset="2"/>
              <a:buChar char="u"/>
              <a:defRPr/>
            </a:pPr>
            <a:r>
              <a:rPr lang="en-US" sz="3100" dirty="0" smtClean="0"/>
              <a:t>In a </a:t>
            </a:r>
            <a:r>
              <a:rPr lang="en-US" sz="3100" b="1" i="1" dirty="0" smtClean="0"/>
              <a:t>stable</a:t>
            </a:r>
            <a:r>
              <a:rPr lang="en-US" sz="3100" dirty="0" smtClean="0"/>
              <a:t> community, two organisms cannot occupy the same niche.  </a:t>
            </a:r>
            <a:r>
              <a:rPr lang="en-US" sz="3100" b="1" dirty="0" smtClean="0">
                <a:solidFill>
                  <a:schemeClr val="tx2"/>
                </a:solidFill>
              </a:rPr>
              <a:t>Why do you think this is?</a:t>
            </a:r>
          </a:p>
          <a:p>
            <a:pPr>
              <a:buFont typeface="Wingdings" pitchFamily="2" charset="2"/>
              <a:buNone/>
              <a:defRPr/>
            </a:pP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u"/>
              <a:defRPr/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Do the lion and zebra need to compete to be a stable community? Can you think of another organism that might compete in this ecosystem?</a:t>
            </a:r>
          </a:p>
          <a:p>
            <a:pPr>
              <a:buFont typeface="Wingdings" pitchFamily="2" charset="2"/>
              <a:buChar char="u"/>
              <a:defRPr/>
            </a:pPr>
            <a:endParaRPr lang="en-US" dirty="0" smtClean="0">
              <a:solidFill>
                <a:schemeClr val="tx1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u"/>
              <a:defRPr/>
            </a:pPr>
            <a:endParaRPr lang="en-US" dirty="0" smtClean="0">
              <a:solidFill>
                <a:schemeClr val="tx1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u"/>
              <a:defRPr/>
            </a:pPr>
            <a:endParaRPr lang="en-US" dirty="0"/>
          </a:p>
        </p:txBody>
      </p:sp>
      <p:pic>
        <p:nvPicPr>
          <p:cNvPr id="18436" name="Picture 4" descr="C:\Documents and Settings\baxe\Local Settings\Temporary Internet Files\Content.IE5\2JL5XAHG\MPj042853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191000"/>
            <a:ext cx="20574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 descr="C:\Documents and Settings\baxe\Local Settings\Temporary Internet Files\Content.IE5\NXYGX43R\MPj0403330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962400"/>
            <a:ext cx="1422400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C:\Users\Daddy2\AppData\Local\Microsoft\Windows\Temporary Internet Files\Content.IE5\U2QFNWTR\MC90044190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2819400"/>
            <a:ext cx="152082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u"/>
              <a:defRPr/>
            </a:pPr>
            <a:r>
              <a:rPr lang="en-US" dirty="0" smtClean="0"/>
              <a:t>Suppose in an ecosystem with finite resources the cheetah and lion were competing for the same resource, the zebra.  What might happen in this situation to the zebra population? </a:t>
            </a:r>
          </a:p>
          <a:p>
            <a:pPr>
              <a:buFont typeface="Wingdings" pitchFamily="2" charset="2"/>
              <a:buChar char="u"/>
              <a:defRPr/>
            </a:pPr>
            <a:endParaRPr lang="en-US" dirty="0"/>
          </a:p>
        </p:txBody>
      </p:sp>
      <p:pic>
        <p:nvPicPr>
          <p:cNvPr id="19460" name="Picture 2" descr="C:\Users\Daddy2\AppData\Local\Microsoft\Windows\Temporary Internet Files\Content.IE5\15IGPRZG\MP90014903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191000"/>
            <a:ext cx="30861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 descr="C:\Users\Daddy2\AppData\Local\Microsoft\Windows\Temporary Internet Files\Content.IE5\RRD0CA5L\MP90044776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876800"/>
            <a:ext cx="13319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 descr="C:\Users\Daddy2\AppData\Local\Microsoft\Windows\Temporary Internet Files\Content.IE5\OHP24NX5\MP90028912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648200"/>
            <a:ext cx="12604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Cloud Callout 6"/>
          <p:cNvSpPr>
            <a:spLocks noChangeArrowheads="1"/>
          </p:cNvSpPr>
          <p:nvPr/>
        </p:nvSpPr>
        <p:spPr bwMode="auto">
          <a:xfrm>
            <a:off x="3886200" y="4114800"/>
            <a:ext cx="990600" cy="7620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 b="1">
                <a:solidFill>
                  <a:schemeClr val="bg1"/>
                </a:solidFill>
              </a:rPr>
              <a:t>Oh dear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u"/>
              <a:defRPr/>
            </a:pPr>
            <a:r>
              <a:rPr lang="en-US" dirty="0" smtClean="0"/>
              <a:t>This can lead to population declines </a:t>
            </a:r>
          </a:p>
          <a:p>
            <a:pPr>
              <a:buFont typeface="Wingdings" pitchFamily="2" charset="2"/>
              <a:buChar char="u"/>
              <a:defRPr/>
            </a:pPr>
            <a:r>
              <a:rPr lang="en-US" dirty="0" smtClean="0"/>
              <a:t>Population reduction means fewer food resources for all the lions and cheetahs which leads to a decline in the predator populations.</a:t>
            </a:r>
          </a:p>
          <a:p>
            <a:pPr>
              <a:buFont typeface="Wingdings" pitchFamily="2" charset="2"/>
              <a:buChar char="u"/>
              <a:defRPr/>
            </a:pPr>
            <a:r>
              <a:rPr lang="en-US" dirty="0" smtClean="0"/>
              <a:t>If the two can share the resources the ecosystem can remain stable and the two can coexist.</a:t>
            </a:r>
            <a:endParaRPr lang="en-US" dirty="0"/>
          </a:p>
        </p:txBody>
      </p:sp>
      <p:pic>
        <p:nvPicPr>
          <p:cNvPr id="20484" name="Picture 2" descr="C:\Users\Daddy2\AppData\Local\Microsoft\Windows\Temporary Internet Files\Content.IE5\S70T67XM\MM90028359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1447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u"/>
              <a:defRPr/>
            </a:pPr>
            <a:r>
              <a:rPr lang="en-US" dirty="0" smtClean="0"/>
              <a:t>If one plant can grow taller (an oak tree) than a shorter plant (</a:t>
            </a:r>
            <a:r>
              <a:rPr lang="en-US" smtClean="0"/>
              <a:t>a flower), </a:t>
            </a:r>
            <a:r>
              <a:rPr lang="en-US" dirty="0" smtClean="0"/>
              <a:t>what might these two plants compete for?</a:t>
            </a:r>
          </a:p>
          <a:p>
            <a:pPr>
              <a:buFont typeface="Wingdings" pitchFamily="2" charset="2"/>
              <a:buChar char="u"/>
              <a:defRPr/>
            </a:pPr>
            <a:r>
              <a:rPr lang="en-US" dirty="0" smtClean="0"/>
              <a:t>Which plant do you think would survive in this case?  Why?</a:t>
            </a:r>
          </a:p>
        </p:txBody>
      </p:sp>
      <p:pic>
        <p:nvPicPr>
          <p:cNvPr id="21508" name="Picture 3" descr="C:\Users\Daddy2\AppData\Local\Microsoft\Windows\Temporary Internet Files\Content.IE5\U2QFNWTR\MC90043438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956175"/>
            <a:ext cx="12065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u"/>
              <a:defRPr/>
            </a:pPr>
            <a:r>
              <a:rPr lang="en-US" dirty="0" smtClean="0"/>
              <a:t>If the oak plant can grow taller than the flower then it can get the  resource it needs (light) while shorter plants cannot.</a:t>
            </a:r>
          </a:p>
        </p:txBody>
      </p:sp>
      <p:pic>
        <p:nvPicPr>
          <p:cNvPr id="22532" name="Picture 3" descr="C:\Users\Daddy2\AppData\Local\Microsoft\Windows\Temporary Internet Files\Content.IE5\2XR62S1N\MC90036552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038600"/>
            <a:ext cx="134937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C:\Users\Daddy2\AppData\Local\Microsoft\Windows\Temporary Internet Files\Content.IE5\2XR62S1N\MP90009115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2000" y="5181600"/>
            <a:ext cx="4603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 descr="C:\Users\Daddy2\AppData\Local\Microsoft\Windows\Temporary Internet Files\Content.IE5\U2QFNWTR\MC900439223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581400"/>
            <a:ext cx="1109663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Symbiotic Relationships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10600" cy="76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Symbiosis- two species living together</a:t>
            </a:r>
          </a:p>
        </p:txBody>
      </p:sp>
      <p:pic>
        <p:nvPicPr>
          <p:cNvPr id="22532" name="Picture 8" descr="Symbiosi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057400"/>
            <a:ext cx="37115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10"/>
          <p:cNvSpPr txBox="1">
            <a:spLocks noChangeArrowheads="1"/>
          </p:cNvSpPr>
          <p:nvPr/>
        </p:nvSpPr>
        <p:spPr bwMode="auto">
          <a:xfrm>
            <a:off x="228600" y="1828800"/>
            <a:ext cx="44196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 Types of symbiosis: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Commensalism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Parasitism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3. Mutualism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Symbiotic Relationships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4953000" cy="3886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tx2"/>
                </a:solidFill>
              </a:rPr>
              <a:t>Commensalism-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tx2"/>
                </a:solidFill>
              </a:rPr>
              <a:t>	one species benefits and the other is neither harmed nor helped</a:t>
            </a:r>
          </a:p>
          <a:p>
            <a:pPr eaLnBrk="1" hangingPunct="1">
              <a:buFontTx/>
              <a:buNone/>
            </a:pPr>
            <a:r>
              <a:rPr lang="en-US" dirty="0" smtClean="0"/>
              <a:t>Ex. orchids on a tree</a:t>
            </a:r>
          </a:p>
        </p:txBody>
      </p:sp>
      <p:sp>
        <p:nvSpPr>
          <p:cNvPr id="23556" name="Text Box 1029"/>
          <p:cNvSpPr txBox="1">
            <a:spLocks noChangeArrowheads="1"/>
          </p:cNvSpPr>
          <p:nvPr/>
        </p:nvSpPr>
        <p:spPr bwMode="auto">
          <a:xfrm>
            <a:off x="304800" y="4343400"/>
            <a:ext cx="5943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Epiphytes: </a:t>
            </a:r>
            <a:r>
              <a:rPr lang="en-US" sz="20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plant, such as a tropical orchid or a bromeliad, that grows on another plant upon which it depends for mechanical support but not for nutrients. Also called </a:t>
            </a:r>
            <a:r>
              <a:rPr lang="en-US" sz="2000" b="1" i="1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xerophyte</a:t>
            </a:r>
            <a:r>
              <a:rPr lang="en-US" sz="20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en-US" sz="2000" b="1" i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air plant</a:t>
            </a:r>
            <a:r>
              <a:rPr lang="en-US" sz="20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r>
              <a:rPr lang="en-US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pic>
        <p:nvPicPr>
          <p:cNvPr id="23557" name="Picture 7" descr="C:\Users\Cheryl\AppData\Local\Microsoft\Windows\Temporary Internet Files\Low\Content.IE5\LGH5ORJA\20090829-11-19-26-top-creek--orchid--epiphyt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762000"/>
            <a:ext cx="38608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9" descr="http://www.kew.org/mng/gallery/img_large/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124200"/>
            <a:ext cx="2378075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838200" y="762000"/>
            <a:ext cx="601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600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5638800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POPULATION</a:t>
            </a:r>
          </a:p>
          <a:p>
            <a:pPr>
              <a:spcBef>
                <a:spcPct val="50000"/>
              </a:spcBef>
              <a:buFont typeface="Wingdings" charset="2"/>
              <a:buChar char="ü"/>
            </a:pPr>
            <a:r>
              <a:rPr lang="en-US" sz="3400" b="1" dirty="0">
                <a:solidFill>
                  <a:schemeClr val="tx2"/>
                </a:solidFill>
                <a:latin typeface="Comic Sans MS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group of organisms of one species living in the same place at the same time that interbreed</a:t>
            </a:r>
          </a:p>
          <a:p>
            <a:pPr>
              <a:spcBef>
                <a:spcPct val="50000"/>
              </a:spcBef>
              <a:buFont typeface="Wingdings" charset="2"/>
              <a:buChar char="ü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Produce fertile offspring</a:t>
            </a:r>
          </a:p>
          <a:p>
            <a:pPr>
              <a:spcBef>
                <a:spcPct val="50000"/>
              </a:spcBef>
              <a:buFont typeface="Wingdings" charset="2"/>
              <a:buChar char="ü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Compete with each other for resources (food, mates, shelter, etc.)</a:t>
            </a:r>
          </a:p>
        </p:txBody>
      </p:sp>
      <p:pic>
        <p:nvPicPr>
          <p:cNvPr id="7172" name="Picture 6" descr="http://images.afximages.com/Travel/Tanzania-2007/Selous-2007-10-21-105-wm/216623390_TaC4e-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685800"/>
            <a:ext cx="298926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http://www.game-reserve.com/images/wildlife/lion/lion_pride_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505200"/>
            <a:ext cx="32766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Symbiotic Relationships</a:t>
            </a:r>
          </a:p>
        </p:txBody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4953000" cy="3886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tx2"/>
                </a:solidFill>
              </a:rPr>
              <a:t>Commensalism-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tx2"/>
                </a:solidFill>
              </a:rPr>
              <a:t>	one species benefits and the other is neither harmed nor helped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tx2"/>
                </a:solidFill>
              </a:rPr>
              <a:t>Ex. polar bears and cyanobacteria</a:t>
            </a:r>
          </a:p>
        </p:txBody>
      </p:sp>
      <p:pic>
        <p:nvPicPr>
          <p:cNvPr id="24580" name="Picture 1030" descr="polar-bear-slump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219200"/>
            <a:ext cx="4114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Symbiotic Relationships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305800" cy="3886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Parasitism: one species benefits (parasite) and the other is harmed (host)</a:t>
            </a:r>
          </a:p>
          <a:p>
            <a:pPr eaLnBrk="1" hangingPunct="1">
              <a:buFontTx/>
              <a:buNone/>
            </a:pPr>
            <a:endParaRPr lang="en-US" sz="1400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sz="3600" dirty="0" smtClean="0">
                <a:solidFill>
                  <a:schemeClr val="tx2"/>
                </a:solidFill>
              </a:rPr>
              <a:t>Parasite-Host relationship</a:t>
            </a:r>
          </a:p>
        </p:txBody>
      </p:sp>
      <p:pic>
        <p:nvPicPr>
          <p:cNvPr id="25604" name="Picture 1031" descr="IDVectorDeerTi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114800"/>
            <a:ext cx="6324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Symbiotic Relationships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305800" cy="3886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Parasitism- 	parasite-host</a:t>
            </a:r>
          </a:p>
          <a:p>
            <a:pPr eaLnBrk="1" hangingPunct="1">
              <a:buFontTx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Ex. lampreys, </a:t>
            </a:r>
          </a:p>
          <a:p>
            <a:pPr eaLnBrk="1" hangingPunct="1">
              <a:buFontTx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leeches, fleas,</a:t>
            </a:r>
          </a:p>
          <a:p>
            <a:pPr eaLnBrk="1" hangingPunct="1">
              <a:buFontTx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ticks, tapeworm</a:t>
            </a:r>
          </a:p>
        </p:txBody>
      </p:sp>
      <p:pic>
        <p:nvPicPr>
          <p:cNvPr id="26628" name="Picture 4" descr="lampr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9812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Symbiotic Relationships</a:t>
            </a: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44196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Mutualism: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	beneficial to both species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600" b="1" dirty="0" smtClean="0">
              <a:latin typeface="Comic Sans MS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Ex.: cleaning birds and cleaner shrimp</a:t>
            </a:r>
          </a:p>
        </p:txBody>
      </p:sp>
      <p:pic>
        <p:nvPicPr>
          <p:cNvPr id="27652" name="Picture 1028" descr="Cleaning birds on the back of a rhinocero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371600"/>
            <a:ext cx="3657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Symbiotic Relationships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5344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tx2"/>
                </a:solidFill>
              </a:rPr>
              <a:t>Mutualism: beneficial to both species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tx2"/>
                </a:solidFill>
              </a:rPr>
              <a:t>Ex. lichen</a:t>
            </a:r>
          </a:p>
        </p:txBody>
      </p:sp>
      <p:pic>
        <p:nvPicPr>
          <p:cNvPr id="28676" name="Picture 6" descr="lich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657600"/>
            <a:ext cx="6103938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153400" cy="6096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smtClean="0">
                <a:solidFill>
                  <a:schemeClr val="accent1"/>
                </a:solidFill>
                <a:latin typeface="Comic Sans MS" charset="0"/>
              </a:rPr>
              <a:t>				</a:t>
            </a:r>
            <a:endParaRPr lang="en-US" smtClean="0">
              <a:solidFill>
                <a:schemeClr val="bg1"/>
              </a:solidFill>
              <a:latin typeface="Comic Sans MS" charset="0"/>
            </a:endParaRPr>
          </a:p>
        </p:txBody>
      </p:sp>
      <p:graphicFrame>
        <p:nvGraphicFramePr>
          <p:cNvPr id="68730" name="Group 2170"/>
          <p:cNvGraphicFramePr>
            <a:graphicFrameLocks noGrp="1"/>
          </p:cNvGraphicFramePr>
          <p:nvPr/>
        </p:nvGraphicFramePr>
        <p:xfrm>
          <a:off x="228600" y="685800"/>
          <a:ext cx="8534400" cy="3383280"/>
        </p:xfrm>
        <a:graphic>
          <a:graphicData uri="http://schemas.openxmlformats.org/drawingml/2006/table">
            <a:tbl>
              <a:tblPr/>
              <a:tblGrid>
                <a:gridCol w="3048000"/>
                <a:gridCol w="1600200"/>
                <a:gridCol w="1979613"/>
                <a:gridCol w="1906587"/>
              </a:tblGrid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Type of relationship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Species harmed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Species benefits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Species neutral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Commensalism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Parasitism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Mutualism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50" name="Oval 2157"/>
          <p:cNvSpPr>
            <a:spLocks noChangeArrowheads="1"/>
          </p:cNvSpPr>
          <p:nvPr/>
        </p:nvSpPr>
        <p:spPr bwMode="auto">
          <a:xfrm>
            <a:off x="5562600" y="26670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1" name="Oval 2161"/>
          <p:cNvSpPr>
            <a:spLocks noChangeArrowheads="1"/>
          </p:cNvSpPr>
          <p:nvPr/>
        </p:nvSpPr>
        <p:spPr bwMode="auto">
          <a:xfrm>
            <a:off x="3581400" y="26670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52" name="Oval 2164"/>
          <p:cNvSpPr>
            <a:spLocks noChangeArrowheads="1"/>
          </p:cNvSpPr>
          <p:nvPr/>
        </p:nvSpPr>
        <p:spPr bwMode="auto">
          <a:xfrm>
            <a:off x="5867400" y="34290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3" name="Oval 2165"/>
          <p:cNvSpPr>
            <a:spLocks noChangeArrowheads="1"/>
          </p:cNvSpPr>
          <p:nvPr/>
        </p:nvSpPr>
        <p:spPr bwMode="auto">
          <a:xfrm>
            <a:off x="5181600" y="34290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4" name="Oval 2166"/>
          <p:cNvSpPr>
            <a:spLocks noChangeArrowheads="1"/>
          </p:cNvSpPr>
          <p:nvPr/>
        </p:nvSpPr>
        <p:spPr bwMode="auto">
          <a:xfrm>
            <a:off x="5562600" y="18288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5" name="Oval 2167"/>
          <p:cNvSpPr>
            <a:spLocks noChangeArrowheads="1"/>
          </p:cNvSpPr>
          <p:nvPr/>
        </p:nvSpPr>
        <p:spPr bwMode="auto">
          <a:xfrm>
            <a:off x="7467600" y="18288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6" name="Oval 2168"/>
          <p:cNvSpPr>
            <a:spLocks noChangeArrowheads="1"/>
          </p:cNvSpPr>
          <p:nvPr/>
        </p:nvSpPr>
        <p:spPr bwMode="auto">
          <a:xfrm>
            <a:off x="1066800" y="50292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7" name="Text Box 2169"/>
          <p:cNvSpPr txBox="1">
            <a:spLocks noChangeArrowheads="1"/>
          </p:cNvSpPr>
          <p:nvPr/>
        </p:nvSpPr>
        <p:spPr bwMode="auto">
          <a:xfrm>
            <a:off x="1600200" y="4953000"/>
            <a:ext cx="320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tx2"/>
                </a:solidFill>
                <a:latin typeface="+mn-lt"/>
              </a:rPr>
              <a:t>= 1 species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026"/>
          <p:cNvSpPr txBox="1">
            <a:spLocks noChangeArrowheads="1"/>
          </p:cNvSpPr>
          <p:nvPr/>
        </p:nvSpPr>
        <p:spPr bwMode="auto">
          <a:xfrm>
            <a:off x="838200" y="762000"/>
            <a:ext cx="601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600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8195" name="Text Box 1027"/>
          <p:cNvSpPr txBox="1">
            <a:spLocks noChangeArrowheads="1"/>
          </p:cNvSpPr>
          <p:nvPr/>
        </p:nvSpPr>
        <p:spPr bwMode="auto">
          <a:xfrm>
            <a:off x="0" y="685800"/>
            <a:ext cx="39624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Community 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en-US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several interacting populations that inhabit a common environment and are interdependent. </a:t>
            </a:r>
          </a:p>
        </p:txBody>
      </p:sp>
      <p:pic>
        <p:nvPicPr>
          <p:cNvPr id="35842" name="Picture 2" descr="http://www.me.jhu.edu/lefd/hpiv/BioProject/index_copepod_lab_files/image1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2799" y="609600"/>
            <a:ext cx="5131201" cy="5491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External factors affecting environment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1054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3600" b="1" dirty="0" smtClean="0">
                <a:solidFill>
                  <a:srgbClr val="0033CC"/>
                </a:solidFill>
              </a:rPr>
              <a:t>Biotic factors</a:t>
            </a:r>
            <a:r>
              <a:rPr lang="en-US" sz="3600" b="1" dirty="0" smtClean="0"/>
              <a:t> </a:t>
            </a:r>
            <a:r>
              <a:rPr lang="en-US" sz="3600" dirty="0" smtClean="0"/>
              <a:t>are anything related to living organisms that impact another organism</a:t>
            </a:r>
          </a:p>
          <a:p>
            <a:pPr lvl="1" algn="ctr" eaLnBrk="1" hangingPunct="1">
              <a:buFont typeface="Courier New" pitchFamily="49" charset="0"/>
              <a:buChar char="o"/>
              <a:defRPr/>
            </a:pPr>
            <a:r>
              <a:rPr lang="en-US" sz="3600" dirty="0" smtClean="0">
                <a:solidFill>
                  <a:schemeClr val="tx2"/>
                </a:solidFill>
              </a:rPr>
              <a:t>Competition for resources</a:t>
            </a:r>
          </a:p>
          <a:p>
            <a:pPr lvl="1" algn="ctr" eaLnBrk="1" hangingPunct="1">
              <a:buFont typeface="Wingdings" pitchFamily="2" charset="2"/>
              <a:buChar char="Ø"/>
              <a:defRPr/>
            </a:pPr>
            <a:r>
              <a:rPr lang="en-US" sz="3600" dirty="0" smtClean="0">
                <a:solidFill>
                  <a:schemeClr val="tx2"/>
                </a:solidFill>
              </a:rPr>
              <a:t>ex: field mouse competing with another animal for food</a:t>
            </a:r>
          </a:p>
          <a:p>
            <a:pPr lvl="1" algn="ctr" eaLnBrk="1" hangingPunct="1">
              <a:buFont typeface="Courier New" pitchFamily="49" charset="0"/>
              <a:buChar char="o"/>
              <a:defRPr/>
            </a:pPr>
            <a:r>
              <a:rPr lang="en-US" sz="3600" dirty="0" smtClean="0">
                <a:solidFill>
                  <a:schemeClr val="tx2"/>
                </a:solidFill>
              </a:rPr>
              <a:t>Predator-prey relationships</a:t>
            </a:r>
          </a:p>
          <a:p>
            <a:pPr lvl="1" algn="ctr" eaLnBrk="1" hangingPunct="1">
              <a:buFont typeface="Wingdings" pitchFamily="2" charset="2"/>
              <a:buChar char="Ø"/>
              <a:defRPr/>
            </a:pPr>
            <a:r>
              <a:rPr lang="en-US" sz="3600" dirty="0" smtClean="0">
                <a:solidFill>
                  <a:schemeClr val="tx2"/>
                </a:solidFill>
              </a:rPr>
              <a:t>ex: hawk hunting a mouse</a:t>
            </a:r>
          </a:p>
          <a:p>
            <a:pPr lvl="1" algn="ctr" eaLnBrk="1" hangingPunct="1">
              <a:buFont typeface="Courier New" pitchFamily="49" charset="0"/>
              <a:buChar char="o"/>
              <a:defRPr/>
            </a:pPr>
            <a:endParaRPr lang="en-US" sz="3600" dirty="0" smtClean="0">
              <a:solidFill>
                <a:schemeClr val="tx2"/>
              </a:solidFill>
            </a:endParaRPr>
          </a:p>
          <a:p>
            <a:pPr lvl="1" eaLnBrk="1" hangingPunct="1">
              <a:defRPr/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rgbClr val="0033CC"/>
                </a:solidFill>
              </a:rPr>
              <a:t>INTERACTIONS AMONG ORGANISMS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  <a:r>
              <a:rPr lang="en-US" b="1" dirty="0" smtClean="0"/>
              <a:t>Predator-prey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An animal that hunts or kills other animals for food is called a </a:t>
            </a:r>
            <a:r>
              <a:rPr lang="en-US" dirty="0" smtClean="0">
                <a:solidFill>
                  <a:srgbClr val="0033CC"/>
                </a:solidFill>
              </a:rPr>
              <a:t>predator.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33CC"/>
                </a:solidFill>
              </a:rPr>
              <a:t>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33CC"/>
                </a:solidFill>
              </a:rPr>
              <a:t>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An animal that is eaten by another is called </a:t>
            </a:r>
            <a:r>
              <a:rPr lang="en-US" dirty="0" smtClean="0">
                <a:solidFill>
                  <a:srgbClr val="0033CC"/>
                </a:solidFill>
              </a:rPr>
              <a:t>prey</a:t>
            </a:r>
            <a:r>
              <a:rPr lang="en-US" dirty="0" smtClean="0"/>
              <a:t>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Give an example of a predator-prey relationship.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	</a:t>
            </a:r>
          </a:p>
        </p:txBody>
      </p:sp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912957">
            <a:off x="228600" y="2590800"/>
            <a:ext cx="161290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60198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7 -0.00231 L 1.08334 -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75834 0.3777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38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>
                <a:latin typeface="Arial" charset="0"/>
              </a:rPr>
              <a:t>Can you match some predator-prey relationships?</a:t>
            </a:r>
          </a:p>
        </p:txBody>
      </p:sp>
      <p:pic>
        <p:nvPicPr>
          <p:cNvPr id="10243" name="Picture 5" descr="j01862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667000"/>
            <a:ext cx="18256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j01973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343400"/>
            <a:ext cx="16256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Line 7"/>
          <p:cNvSpPr>
            <a:spLocks noChangeShapeType="1"/>
          </p:cNvSpPr>
          <p:nvPr/>
        </p:nvSpPr>
        <p:spPr bwMode="auto">
          <a:xfrm>
            <a:off x="3276600" y="1676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0246" name="Picture 8" descr="j033798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743200"/>
            <a:ext cx="1620838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 descr="an01125_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5105400"/>
            <a:ext cx="165417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1828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1" descr="bd07377_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5486400"/>
            <a:ext cx="1114425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2" descr="j0209212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3276600"/>
            <a:ext cx="1666875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3" descr="j0151197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0" y="4343400"/>
            <a:ext cx="1825625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4" name="Rectangle 8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7813"/>
            <a:ext cx="8229600" cy="7143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Predator 			Prey</a:t>
            </a:r>
          </a:p>
        </p:txBody>
      </p:sp>
      <p:pic>
        <p:nvPicPr>
          <p:cNvPr id="11267" name="Picture 4" descr="an01125_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0" y="914400"/>
            <a:ext cx="1654175" cy="1331913"/>
          </a:xfrm>
          <a:noFill/>
        </p:spPr>
      </p:pic>
      <p:pic>
        <p:nvPicPr>
          <p:cNvPr id="11268" name="Picture 7" descr="j018620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76400" y="914400"/>
            <a:ext cx="1825625" cy="1555750"/>
          </a:xfrm>
          <a:noFill/>
        </p:spPr>
      </p:pic>
      <p:pic>
        <p:nvPicPr>
          <p:cNvPr id="11269" name="Picture 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524000" y="2133600"/>
            <a:ext cx="2187575" cy="2189163"/>
          </a:xfrm>
          <a:noFill/>
        </p:spPr>
      </p:pic>
      <p:sp>
        <p:nvSpPr>
          <p:cNvPr id="11270" name="Line 10"/>
          <p:cNvSpPr>
            <a:spLocks noChangeShapeType="1"/>
          </p:cNvSpPr>
          <p:nvPr/>
        </p:nvSpPr>
        <p:spPr bwMode="auto">
          <a:xfrm flipH="1">
            <a:off x="3810000" y="1600200"/>
            <a:ext cx="21336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1271" name="Picture 13" descr="bd07377_[1]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791200" y="2590800"/>
            <a:ext cx="1800225" cy="1487488"/>
          </a:xfrm>
          <a:noFill/>
        </p:spPr>
      </p:pic>
      <p:pic>
        <p:nvPicPr>
          <p:cNvPr id="11272" name="Picture 15" descr="j019738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5568950"/>
            <a:ext cx="16256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6" descr="j033798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5522913"/>
            <a:ext cx="1620838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7" descr="j0209212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00200" y="4267200"/>
            <a:ext cx="1666875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8" descr="j0151197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0200" y="4191000"/>
            <a:ext cx="1825625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Line 19"/>
          <p:cNvSpPr>
            <a:spLocks noChangeShapeType="1"/>
          </p:cNvSpPr>
          <p:nvPr/>
        </p:nvSpPr>
        <p:spPr bwMode="auto">
          <a:xfrm flipH="1">
            <a:off x="3657600" y="3352800"/>
            <a:ext cx="21336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7" name="Line 20"/>
          <p:cNvSpPr>
            <a:spLocks noChangeShapeType="1"/>
          </p:cNvSpPr>
          <p:nvPr/>
        </p:nvSpPr>
        <p:spPr bwMode="auto">
          <a:xfrm flipH="1">
            <a:off x="3276600" y="4876800"/>
            <a:ext cx="21336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Line 21"/>
          <p:cNvSpPr>
            <a:spLocks noChangeShapeType="1"/>
          </p:cNvSpPr>
          <p:nvPr/>
        </p:nvSpPr>
        <p:spPr bwMode="auto">
          <a:xfrm flipH="1">
            <a:off x="3505200" y="6248400"/>
            <a:ext cx="21336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External factors affecting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r>
              <a:rPr lang="en-US" sz="3600" b="1" dirty="0" err="1" smtClean="0">
                <a:solidFill>
                  <a:srgbClr val="0033CC"/>
                </a:solidFill>
              </a:rPr>
              <a:t>Abiotic</a:t>
            </a:r>
            <a:r>
              <a:rPr lang="en-US" sz="3600" b="1" dirty="0" smtClean="0">
                <a:solidFill>
                  <a:srgbClr val="0033CC"/>
                </a:solidFill>
              </a:rPr>
              <a:t> factors</a:t>
            </a:r>
            <a:r>
              <a:rPr lang="en-US" sz="3600" b="1" dirty="0" smtClean="0"/>
              <a:t> </a:t>
            </a:r>
            <a:r>
              <a:rPr lang="en-US" sz="3600" dirty="0" smtClean="0"/>
              <a:t>are the nonliving parts that affect its survival and growth</a:t>
            </a:r>
          </a:p>
          <a:p>
            <a:pPr marL="342900" lvl="1" indent="-342900" algn="ctr">
              <a:buClr>
                <a:schemeClr val="hlink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3600" b="1" dirty="0" smtClean="0"/>
              <a:t>Sunlight, temperature, shelter, water supply</a:t>
            </a:r>
          </a:p>
          <a:p>
            <a:pPr marL="342900" lvl="1" indent="-342900">
              <a:buClr>
                <a:schemeClr val="hlink"/>
              </a:buClr>
              <a:buSzPct val="70000"/>
              <a:buFont typeface="Arial" pitchFamily="34" charset="0"/>
              <a:buChar char="•"/>
              <a:defRPr/>
            </a:pPr>
            <a:r>
              <a:rPr lang="en-US" sz="3600" b="1" dirty="0" smtClean="0">
                <a:latin typeface="+mj-lt"/>
              </a:rPr>
              <a:t>Temperature influences the most</a:t>
            </a:r>
          </a:p>
          <a:p>
            <a:pPr marL="342900" lvl="1" indent="-342900" algn="ctr">
              <a:buClr>
                <a:schemeClr val="hlink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3600" b="1" dirty="0" smtClean="0">
                <a:latin typeface="+mj-lt"/>
              </a:rPr>
              <a:t>Ex: if a plant cannot tolerate frost then it is less likely to survive</a:t>
            </a:r>
          </a:p>
          <a:p>
            <a:pPr>
              <a:buFont typeface="Wingdings" pitchFamily="2" charset="2"/>
              <a:buChar char="u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b="1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000" dirty="0" smtClean="0"/>
              <a:t>What are the biotic and abiotic factors in this picture? Create a T chart and list them</a:t>
            </a:r>
          </a:p>
        </p:txBody>
      </p:sp>
      <p:pic>
        <p:nvPicPr>
          <p:cNvPr id="13316" name="Picture 6" descr="1029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819400"/>
            <a:ext cx="6477000" cy="38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1828800" y="6019800"/>
            <a:ext cx="518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http://www.thegardenhelper.com/102902.JPG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7715</TotalTime>
  <Words>883</Words>
  <Application>Microsoft Office PowerPoint</Application>
  <PresentationFormat>On-screen Show (4:3)</PresentationFormat>
  <Paragraphs>121</Paragraphs>
  <Slides>25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Cliff</vt:lpstr>
      <vt:lpstr>What is an ecosystem?</vt:lpstr>
      <vt:lpstr>Slide 2</vt:lpstr>
      <vt:lpstr>Slide 3</vt:lpstr>
      <vt:lpstr>External factors affecting environment</vt:lpstr>
      <vt:lpstr>INTERACTIONS AMONG ORGANISMS</vt:lpstr>
      <vt:lpstr>Slide 6</vt:lpstr>
      <vt:lpstr>Predator    Prey</vt:lpstr>
      <vt:lpstr>External factors affecting environment</vt:lpstr>
      <vt:lpstr>Slide 9</vt:lpstr>
      <vt:lpstr>Slide 10</vt:lpstr>
      <vt:lpstr>niche</vt:lpstr>
      <vt:lpstr>competition</vt:lpstr>
      <vt:lpstr>Slide 13</vt:lpstr>
      <vt:lpstr>Slide 14</vt:lpstr>
      <vt:lpstr>Slide 15</vt:lpstr>
      <vt:lpstr>Slide 16</vt:lpstr>
      <vt:lpstr>Slide 17</vt:lpstr>
      <vt:lpstr>Symbiotic Relationships</vt:lpstr>
      <vt:lpstr>Symbiotic Relationships</vt:lpstr>
      <vt:lpstr>Symbiotic Relationships</vt:lpstr>
      <vt:lpstr>Symbiotic Relationships</vt:lpstr>
      <vt:lpstr>Symbiotic Relationships</vt:lpstr>
      <vt:lpstr>Symbiotic Relationships</vt:lpstr>
      <vt:lpstr>Symbiotic Relationships</vt:lpstr>
      <vt:lpstr>Slide 25</vt:lpstr>
    </vt:vector>
  </TitlesOfParts>
  <Company>GISD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gisduser</dc:creator>
  <cp:lastModifiedBy>MISD</cp:lastModifiedBy>
  <cp:revision>74</cp:revision>
  <dcterms:created xsi:type="dcterms:W3CDTF">2005-12-09T15:59:26Z</dcterms:created>
  <dcterms:modified xsi:type="dcterms:W3CDTF">2015-03-23T13:34:31Z</dcterms:modified>
</cp:coreProperties>
</file>