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2AC-9527-44FC-A6F3-8C4F3F40CC2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2F4B-6C44-45D8-8F23-364B951C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3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2AC-9527-44FC-A6F3-8C4F3F40CC2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2F4B-6C44-45D8-8F23-364B951C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2AC-9527-44FC-A6F3-8C4F3F40CC2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2F4B-6C44-45D8-8F23-364B951C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1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2AC-9527-44FC-A6F3-8C4F3F40CC2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2F4B-6C44-45D8-8F23-364B951C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0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2AC-9527-44FC-A6F3-8C4F3F40CC2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2F4B-6C44-45D8-8F23-364B951C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32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2AC-9527-44FC-A6F3-8C4F3F40CC2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2F4B-6C44-45D8-8F23-364B951C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0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2AC-9527-44FC-A6F3-8C4F3F40CC2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2F4B-6C44-45D8-8F23-364B951C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0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2AC-9527-44FC-A6F3-8C4F3F40CC2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2F4B-6C44-45D8-8F23-364B951C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2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2AC-9527-44FC-A6F3-8C4F3F40CC2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2F4B-6C44-45D8-8F23-364B951C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0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2AC-9527-44FC-A6F3-8C4F3F40CC2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2F4B-6C44-45D8-8F23-364B951C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2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12AC-9527-44FC-A6F3-8C4F3F40CC2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2F4B-6C44-45D8-8F23-364B951C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4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312AC-9527-44FC-A6F3-8C4F3F40CC27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02F4B-6C44-45D8-8F23-364B951C7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63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 Ups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19 – Jan. 19-22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801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066800"/>
          </a:xfrm>
        </p:spPr>
        <p:txBody>
          <a:bodyPr/>
          <a:lstStyle/>
          <a:p>
            <a:r>
              <a:rPr lang="en-US" altLang="en-US" sz="2800" dirty="0" smtClean="0">
                <a:solidFill>
                  <a:srgbClr val="696464"/>
                </a:solidFill>
              </a:rPr>
              <a:t>1/19/16 </a:t>
            </a:r>
            <a:r>
              <a:rPr lang="en-US" altLang="en-US" sz="2800" dirty="0" smtClean="0">
                <a:solidFill>
                  <a:srgbClr val="696464"/>
                </a:solidFill>
              </a:rPr>
              <a:t>- We will describe how biodiversity contributes to the sustainability of an ecosystem. </a:t>
            </a:r>
            <a:endParaRPr lang="en-US" altLang="en-US" sz="2800" dirty="0" smtClean="0"/>
          </a:p>
        </p:txBody>
      </p:sp>
      <p:sp>
        <p:nvSpPr>
          <p:cNvPr id="12288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7848600" cy="434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altLang="en-US" sz="2800" b="1" i="1" u="sng" dirty="0" smtClean="0"/>
              <a:t>Please pick up the paper by the door. </a:t>
            </a:r>
          </a:p>
          <a:p>
            <a:pPr marL="0" indent="0">
              <a:buFont typeface="Wingdings 2" pitchFamily="18" charset="2"/>
              <a:buNone/>
            </a:pPr>
            <a:r>
              <a:rPr lang="en-US" altLang="en-US" sz="2400" b="1" dirty="0" smtClean="0"/>
              <a:t>1. </a:t>
            </a:r>
            <a:r>
              <a:rPr lang="en-US" altLang="en-US" sz="2400" b="1" dirty="0" smtClean="0"/>
              <a:t>What is a habitat? </a:t>
            </a:r>
            <a:endParaRPr lang="en-US" altLang="en-US" sz="2400" b="1" dirty="0" smtClean="0"/>
          </a:p>
          <a:p>
            <a:pPr marL="0" indent="0">
              <a:buFont typeface="Wingdings 2" pitchFamily="18" charset="2"/>
              <a:buNone/>
            </a:pPr>
            <a:endParaRPr lang="en-US" altLang="en-US" sz="2400" b="1" dirty="0" smtClean="0"/>
          </a:p>
          <a:p>
            <a:pPr marL="0" indent="0">
              <a:buFont typeface="Wingdings 2" pitchFamily="18" charset="2"/>
              <a:buNone/>
            </a:pPr>
            <a:endParaRPr lang="en-US" altLang="en-US" sz="2400" b="1" dirty="0" smtClean="0"/>
          </a:p>
          <a:p>
            <a:pPr marL="0" indent="0">
              <a:buFont typeface="Wingdings 2" pitchFamily="18" charset="2"/>
              <a:buNone/>
            </a:pPr>
            <a:endParaRPr lang="en-US" altLang="en-US" sz="2400" b="1" dirty="0" smtClean="0"/>
          </a:p>
          <a:p>
            <a:pPr marL="0" indent="0">
              <a:buFont typeface="Wingdings 2" pitchFamily="18" charset="2"/>
              <a:buNone/>
            </a:pPr>
            <a:r>
              <a:rPr lang="en-US" altLang="en-US" sz="2400" b="1" dirty="0" smtClean="0"/>
              <a:t>2. </a:t>
            </a:r>
            <a:r>
              <a:rPr lang="en-US" altLang="en-US" sz="2400" b="1" dirty="0" smtClean="0"/>
              <a:t>Compare and contrast a habitat and a microhabitat. </a:t>
            </a:r>
            <a:endParaRPr lang="en-US" alt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24177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altLang="en-US" dirty="0" smtClean="0"/>
              <a:t>1/19/16 </a:t>
            </a:r>
            <a:r>
              <a:rPr lang="en-US" altLang="en-US" dirty="0" smtClean="0"/>
              <a:t>– Closing Question </a:t>
            </a:r>
          </a:p>
        </p:txBody>
      </p:sp>
      <p:sp>
        <p:nvSpPr>
          <p:cNvPr id="11776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839200" cy="4038600"/>
          </a:xfrm>
        </p:spPr>
        <p:txBody>
          <a:bodyPr/>
          <a:lstStyle/>
          <a:p>
            <a:pPr>
              <a:defRPr/>
            </a:pPr>
            <a:endParaRPr lang="en-US" altLang="en-US" b="1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en-US" altLang="en-US" sz="3200" b="1" dirty="0" smtClean="0"/>
          </a:p>
          <a:p>
            <a:pPr marL="0" indent="0">
              <a:buFont typeface="Wingdings 2" pitchFamily="18" charset="2"/>
              <a:buNone/>
              <a:defRPr/>
            </a:pPr>
            <a:r>
              <a:rPr lang="en-US" altLang="en-US" sz="3200" b="1" dirty="0" smtClean="0"/>
              <a:t>For Mendoza’s class only – 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altLang="en-US" sz="3200" b="1" dirty="0"/>
          </a:p>
          <a:p>
            <a:pPr marL="0" indent="0">
              <a:buFont typeface="Wingdings 2" pitchFamily="18" charset="2"/>
              <a:buNone/>
              <a:defRPr/>
            </a:pPr>
            <a:r>
              <a:rPr lang="en-US" altLang="en-US" sz="3200" b="1" dirty="0" smtClean="0"/>
              <a:t>What is our new bathroom policy in class? </a:t>
            </a:r>
            <a:endParaRPr lang="en-US" altLang="en-US" sz="3200" b="1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0249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066800"/>
          </a:xfrm>
        </p:spPr>
        <p:txBody>
          <a:bodyPr/>
          <a:lstStyle/>
          <a:p>
            <a:r>
              <a:rPr lang="en-US" altLang="en-US" sz="2800" smtClean="0">
                <a:solidFill>
                  <a:srgbClr val="696464"/>
                </a:solidFill>
              </a:rPr>
              <a:t>1/20/16 - We will describe how biodiversity contributes to the sustainability of an ecosystem. </a:t>
            </a:r>
            <a:endParaRPr lang="en-US" altLang="en-US" sz="2800" smtClean="0"/>
          </a:p>
        </p:txBody>
      </p:sp>
      <p:sp>
        <p:nvSpPr>
          <p:cNvPr id="12288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7848600" cy="43434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altLang="en-US" sz="2800" b="1" i="1" u="sng" smtClean="0"/>
              <a:t>Please pick up the paper by the door. </a:t>
            </a:r>
          </a:p>
          <a:p>
            <a:pPr marL="0" indent="0">
              <a:buFont typeface="Wingdings 2" pitchFamily="18" charset="2"/>
              <a:buNone/>
            </a:pPr>
            <a:r>
              <a:rPr lang="en-US" altLang="en-US" sz="2400" b="1" smtClean="0"/>
              <a:t>1. How does biodiversity contribute to the sustainability of a habitat?</a:t>
            </a:r>
          </a:p>
          <a:p>
            <a:pPr marL="0" indent="0">
              <a:buFont typeface="Wingdings 2" pitchFamily="18" charset="2"/>
              <a:buNone/>
            </a:pPr>
            <a:endParaRPr lang="en-US" altLang="en-US" sz="2400" b="1" smtClean="0"/>
          </a:p>
          <a:p>
            <a:pPr marL="0" indent="0">
              <a:buFont typeface="Wingdings 2" pitchFamily="18" charset="2"/>
              <a:buNone/>
            </a:pPr>
            <a:endParaRPr lang="en-US" altLang="en-US" sz="2400" b="1" smtClean="0"/>
          </a:p>
          <a:p>
            <a:pPr marL="0" indent="0">
              <a:buFont typeface="Wingdings 2" pitchFamily="18" charset="2"/>
              <a:buNone/>
            </a:pPr>
            <a:endParaRPr lang="en-US" altLang="en-US" sz="2400" b="1" smtClean="0"/>
          </a:p>
          <a:p>
            <a:pPr marL="0" indent="0">
              <a:buFont typeface="Wingdings 2" pitchFamily="18" charset="2"/>
              <a:buNone/>
            </a:pPr>
            <a:r>
              <a:rPr lang="en-US" altLang="en-US" sz="2400" b="1" smtClean="0"/>
              <a:t>2. How does succession help a habitat recover?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2971800"/>
            <a:ext cx="769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73050" indent="-273050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marL="0"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itchFamily="34" charset="0"/>
              </a:rPr>
              <a:t>The more diverse a habitat is, the more it is able to sustain itself in the face of outside pressures, such as disease, hurricanes, and floods.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4800600"/>
            <a:ext cx="7391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marL="0"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itchFamily="34" charset="0"/>
              </a:rPr>
              <a:t>Succession helps a habitat recover by allowing small grasses and weeds to begin the process of getting the disturbed land ready for larger plants.</a:t>
            </a:r>
          </a:p>
        </p:txBody>
      </p:sp>
    </p:spTree>
    <p:extLst>
      <p:ext uri="{BB962C8B-B14F-4D97-AF65-F5344CB8AC3E}">
        <p14:creationId xmlns:p14="http://schemas.microsoft.com/office/powerpoint/2010/main" val="68810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altLang="en-US" smtClean="0"/>
              <a:t>1/20/16 – Closing Question </a:t>
            </a:r>
          </a:p>
        </p:txBody>
      </p:sp>
      <p:sp>
        <p:nvSpPr>
          <p:cNvPr id="11776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839200" cy="4038600"/>
          </a:xfrm>
        </p:spPr>
        <p:txBody>
          <a:bodyPr/>
          <a:lstStyle/>
          <a:p>
            <a:pPr>
              <a:defRPr/>
            </a:pPr>
            <a:endParaRPr lang="en-US" altLang="en-US" b="1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en-US" altLang="en-US" sz="3200" b="1" smtClean="0"/>
          </a:p>
          <a:p>
            <a:pPr marL="0" indent="0">
              <a:buFont typeface="Wingdings 2" pitchFamily="18" charset="2"/>
              <a:buNone/>
              <a:defRPr/>
            </a:pPr>
            <a:r>
              <a:rPr lang="en-US" altLang="en-US" sz="3200" b="1" dirty="0" smtClean="0"/>
              <a:t>Relate </a:t>
            </a:r>
            <a:r>
              <a:rPr lang="en-US" altLang="en-US" sz="3200" b="1" dirty="0"/>
              <a:t>how biodiversity within and between tropic levels affects balance and sustainability of an ecosystem</a:t>
            </a:r>
            <a:r>
              <a:rPr lang="en-US" altLang="en-US" sz="3200" b="1" dirty="0" smtClean="0"/>
              <a:t>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9179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447800"/>
          </a:xfrm>
        </p:spPr>
        <p:txBody>
          <a:bodyPr/>
          <a:lstStyle/>
          <a:p>
            <a:r>
              <a:rPr lang="en-US" altLang="en-US" sz="2800" smtClean="0">
                <a:solidFill>
                  <a:srgbClr val="696464"/>
                </a:solidFill>
              </a:rPr>
              <a:t>1/21/16 - We will investigate and explain how </a:t>
            </a:r>
            <a:r>
              <a:rPr lang="en-US" altLang="en-US" sz="2800" b="1" smtClean="0">
                <a:solidFill>
                  <a:srgbClr val="696464"/>
                </a:solidFill>
              </a:rPr>
              <a:t>internal structures </a:t>
            </a:r>
            <a:r>
              <a:rPr lang="en-US" altLang="en-US" sz="2800" smtClean="0">
                <a:solidFill>
                  <a:srgbClr val="696464"/>
                </a:solidFill>
              </a:rPr>
              <a:t>of organisms have </a:t>
            </a:r>
            <a:r>
              <a:rPr lang="en-US" altLang="en-US" sz="2800" b="1" smtClean="0">
                <a:solidFill>
                  <a:srgbClr val="696464"/>
                </a:solidFill>
              </a:rPr>
              <a:t>adaptations</a:t>
            </a:r>
            <a:r>
              <a:rPr lang="en-US" altLang="en-US" sz="2800" smtClean="0">
                <a:solidFill>
                  <a:srgbClr val="696464"/>
                </a:solidFill>
              </a:rPr>
              <a:t> that allow </a:t>
            </a:r>
            <a:r>
              <a:rPr lang="en-US" altLang="en-US" sz="2800" b="1" smtClean="0">
                <a:solidFill>
                  <a:srgbClr val="696464"/>
                </a:solidFill>
              </a:rPr>
              <a:t>specific function</a:t>
            </a:r>
            <a:r>
              <a:rPr lang="en-US" altLang="en-US" sz="2800" smtClean="0">
                <a:solidFill>
                  <a:srgbClr val="696464"/>
                </a:solidFill>
              </a:rPr>
              <a:t>. </a:t>
            </a:r>
            <a:endParaRPr lang="en-US" altLang="en-US" sz="2800" smtClean="0"/>
          </a:p>
        </p:txBody>
      </p:sp>
      <p:sp>
        <p:nvSpPr>
          <p:cNvPr id="124931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686800" cy="48768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en-US" altLang="en-US" sz="2400" b="1" smtClean="0"/>
          </a:p>
          <a:p>
            <a:pPr marL="0" indent="0">
              <a:buFont typeface="Wingdings 2" pitchFamily="18" charset="2"/>
              <a:buNone/>
            </a:pPr>
            <a:r>
              <a:rPr lang="en-US" altLang="en-US" sz="2400" b="1" smtClean="0"/>
              <a:t>1. Correctly, use the word adaptation in a sentence. </a:t>
            </a:r>
          </a:p>
          <a:p>
            <a:pPr marL="0" indent="0">
              <a:buFont typeface="Wingdings 2" pitchFamily="18" charset="2"/>
              <a:buNone/>
            </a:pPr>
            <a:endParaRPr lang="en-US" altLang="en-US" sz="2400" b="1" smtClean="0"/>
          </a:p>
          <a:p>
            <a:pPr marL="0" indent="0">
              <a:buFont typeface="Wingdings 2" pitchFamily="18" charset="2"/>
              <a:buNone/>
            </a:pPr>
            <a:endParaRPr lang="en-US" altLang="en-US" sz="2400" b="1" smtClean="0"/>
          </a:p>
          <a:p>
            <a:pPr marL="0" indent="0">
              <a:buFont typeface="Wingdings 2" pitchFamily="18" charset="2"/>
              <a:buNone/>
            </a:pPr>
            <a:endParaRPr lang="en-US" altLang="en-US" sz="2400" b="1" smtClean="0"/>
          </a:p>
          <a:p>
            <a:pPr marL="0" indent="0">
              <a:buFont typeface="Wingdings 2" pitchFamily="18" charset="2"/>
              <a:buNone/>
            </a:pPr>
            <a:r>
              <a:rPr lang="en-US" altLang="en-US" sz="2400" b="1" smtClean="0"/>
              <a:t>2. Which internal structures of animals are specifically adapted to use contraction to cause movement?</a:t>
            </a:r>
          </a:p>
          <a:p>
            <a:pPr marL="1006475" lvl="2" indent="-457200">
              <a:buFont typeface="Franklin Gothic Book" pitchFamily="34" charset="0"/>
              <a:buAutoNum type="alphaUcPeriod"/>
            </a:pPr>
            <a:r>
              <a:rPr lang="en-US" altLang="en-US" sz="2400" b="1" smtClean="0"/>
              <a:t>Blood cells</a:t>
            </a:r>
          </a:p>
          <a:p>
            <a:pPr marL="1006475" lvl="2" indent="-457200">
              <a:buFont typeface="Franklin Gothic Book" pitchFamily="34" charset="0"/>
              <a:buAutoNum type="alphaUcPeriod"/>
            </a:pPr>
            <a:r>
              <a:rPr lang="en-US" altLang="en-US" sz="2400" b="1" smtClean="0"/>
              <a:t>Bones</a:t>
            </a:r>
          </a:p>
          <a:p>
            <a:pPr marL="1006475" lvl="2" indent="-457200">
              <a:buFont typeface="Franklin Gothic Book" pitchFamily="34" charset="0"/>
              <a:buAutoNum type="alphaUcPeriod"/>
            </a:pPr>
            <a:r>
              <a:rPr lang="en-US" altLang="en-US" sz="2400" b="1" smtClean="0"/>
              <a:t>Glands</a:t>
            </a:r>
          </a:p>
          <a:p>
            <a:pPr marL="1006475" lvl="2" indent="-457200">
              <a:buFont typeface="Franklin Gothic Book" pitchFamily="34" charset="0"/>
              <a:buAutoNum type="alphaUcPeriod"/>
            </a:pPr>
            <a:r>
              <a:rPr lang="en-US" altLang="en-US" sz="2400" b="1" smtClean="0"/>
              <a:t>Muscles</a:t>
            </a:r>
          </a:p>
          <a:p>
            <a:pPr marL="0" indent="0">
              <a:buFont typeface="Wingdings 2" pitchFamily="18" charset="2"/>
              <a:buNone/>
            </a:pPr>
            <a:endParaRPr lang="en-US" altLang="en-US" sz="2400" b="1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419600" y="5040313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marL="0"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itchFamily="34" charset="0"/>
              </a:rPr>
              <a:t>D – Muscles </a:t>
            </a:r>
          </a:p>
        </p:txBody>
      </p:sp>
    </p:spTree>
    <p:extLst>
      <p:ext uri="{BB962C8B-B14F-4D97-AF65-F5344CB8AC3E}">
        <p14:creationId xmlns:p14="http://schemas.microsoft.com/office/powerpoint/2010/main" val="47748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altLang="en-US" smtClean="0"/>
              <a:t>1/21/16 – Closing Question </a:t>
            </a:r>
          </a:p>
        </p:txBody>
      </p:sp>
      <p:sp>
        <p:nvSpPr>
          <p:cNvPr id="11776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839200" cy="4038600"/>
          </a:xfrm>
        </p:spPr>
        <p:txBody>
          <a:bodyPr/>
          <a:lstStyle/>
          <a:p>
            <a:pPr>
              <a:defRPr/>
            </a:pPr>
            <a:endParaRPr lang="en-US" altLang="en-US" b="1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en-US" altLang="en-US" sz="3200" b="1" dirty="0" smtClean="0"/>
          </a:p>
          <a:p>
            <a:pPr marL="0" indent="0">
              <a:buFont typeface="Wingdings 2" pitchFamily="18" charset="2"/>
              <a:buNone/>
              <a:defRPr/>
            </a:pPr>
            <a:r>
              <a:rPr lang="en-US" altLang="en-US" sz="3200" b="1" dirty="0" smtClean="0"/>
              <a:t>Do humans adapt or just the plants and animals around us? Explain or give an example. 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9128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447800"/>
          </a:xfrm>
        </p:spPr>
        <p:txBody>
          <a:bodyPr/>
          <a:lstStyle/>
          <a:p>
            <a:r>
              <a:rPr lang="en-US" altLang="en-US" sz="2800" smtClean="0">
                <a:solidFill>
                  <a:srgbClr val="696464"/>
                </a:solidFill>
              </a:rPr>
              <a:t>1/22/16 - We will investigate and explain how </a:t>
            </a:r>
            <a:r>
              <a:rPr lang="en-US" altLang="en-US" sz="2800" b="1" smtClean="0">
                <a:solidFill>
                  <a:srgbClr val="696464"/>
                </a:solidFill>
              </a:rPr>
              <a:t>internal structures </a:t>
            </a:r>
            <a:r>
              <a:rPr lang="en-US" altLang="en-US" sz="2800" smtClean="0">
                <a:solidFill>
                  <a:srgbClr val="696464"/>
                </a:solidFill>
              </a:rPr>
              <a:t>of organisms have </a:t>
            </a:r>
            <a:r>
              <a:rPr lang="en-US" altLang="en-US" sz="2800" b="1" smtClean="0">
                <a:solidFill>
                  <a:srgbClr val="696464"/>
                </a:solidFill>
              </a:rPr>
              <a:t>adaptations</a:t>
            </a:r>
            <a:r>
              <a:rPr lang="en-US" altLang="en-US" sz="2800" smtClean="0">
                <a:solidFill>
                  <a:srgbClr val="696464"/>
                </a:solidFill>
              </a:rPr>
              <a:t> that allow </a:t>
            </a:r>
            <a:r>
              <a:rPr lang="en-US" altLang="en-US" sz="2800" b="1" smtClean="0">
                <a:solidFill>
                  <a:srgbClr val="696464"/>
                </a:solidFill>
              </a:rPr>
              <a:t>specific function</a:t>
            </a:r>
            <a:r>
              <a:rPr lang="en-US" altLang="en-US" sz="2800" smtClean="0">
                <a:solidFill>
                  <a:srgbClr val="696464"/>
                </a:solidFill>
              </a:rPr>
              <a:t>. </a:t>
            </a:r>
            <a:endParaRPr lang="en-US" altLang="en-US" sz="2800" smtClean="0"/>
          </a:p>
        </p:txBody>
      </p:sp>
      <p:sp>
        <p:nvSpPr>
          <p:cNvPr id="126979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4000"/>
            <a:ext cx="8686800" cy="48768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endParaRPr lang="en-US" altLang="en-US" sz="2400" b="1" smtClean="0"/>
          </a:p>
          <a:p>
            <a:pPr marL="0" indent="0">
              <a:buFont typeface="Wingdings 2" pitchFamily="18" charset="2"/>
              <a:buNone/>
            </a:pPr>
            <a:r>
              <a:rPr lang="en-US" altLang="en-US" sz="2400" b="1" smtClean="0"/>
              <a:t>1. What types of shelter do local animals use?</a:t>
            </a:r>
          </a:p>
          <a:p>
            <a:pPr marL="0" indent="0">
              <a:buFont typeface="Wingdings 2" pitchFamily="18" charset="2"/>
              <a:buNone/>
            </a:pPr>
            <a:endParaRPr lang="en-US" altLang="en-US" sz="2400" b="1" smtClean="0"/>
          </a:p>
          <a:p>
            <a:pPr marL="0" indent="0">
              <a:buFont typeface="Wingdings 2" pitchFamily="18" charset="2"/>
              <a:buNone/>
            </a:pPr>
            <a:endParaRPr lang="en-US" altLang="en-US" sz="2400" b="1" smtClean="0"/>
          </a:p>
          <a:p>
            <a:pPr marL="0" indent="0">
              <a:buFont typeface="Wingdings 2" pitchFamily="18" charset="2"/>
              <a:buNone/>
            </a:pPr>
            <a:endParaRPr lang="en-US" altLang="en-US" sz="2400" b="1" smtClean="0"/>
          </a:p>
          <a:p>
            <a:pPr marL="0" indent="0">
              <a:buFont typeface="Wingdings 2" pitchFamily="18" charset="2"/>
              <a:buNone/>
            </a:pPr>
            <a:r>
              <a:rPr lang="en-US" altLang="en-US" sz="2400" b="1" smtClean="0"/>
              <a:t>2. State in your own words what is meant by – “the species is adapted to its habitat.”</a:t>
            </a:r>
          </a:p>
          <a:p>
            <a:pPr marL="0" indent="0">
              <a:buFont typeface="Wingdings 2" pitchFamily="18" charset="2"/>
              <a:buNone/>
            </a:pPr>
            <a:endParaRPr lang="en-US" altLang="en-US" sz="2400" b="1" smtClean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4953000"/>
            <a:ext cx="7696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Perpetua" pitchFamily="18" charset="0"/>
              </a:defRPr>
            </a:lvl1pPr>
            <a:lvl2pPr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Perpetua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E6B1AB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A28E6A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Perpetua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A28E6A"/>
              </a:buClr>
              <a:buChar char="o"/>
              <a:defRPr sz="2000">
                <a:solidFill>
                  <a:schemeClr val="tx1"/>
                </a:solidFill>
                <a:latin typeface="Perpetua" pitchFamily="18" charset="0"/>
              </a:defRPr>
            </a:lvl9pPr>
          </a:lstStyle>
          <a:p>
            <a:pPr marL="0"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  <a:latin typeface="Arial" pitchFamily="34" charset="0"/>
              </a:rPr>
              <a:t>This means the species meets all of its needs using shelter, eating, and protecting itself successfully within a particular habitat (seasonal resources and environmental conditions). </a:t>
            </a:r>
          </a:p>
        </p:txBody>
      </p:sp>
    </p:spTree>
    <p:extLst>
      <p:ext uri="{BB962C8B-B14F-4D97-AF65-F5344CB8AC3E}">
        <p14:creationId xmlns:p14="http://schemas.microsoft.com/office/powerpoint/2010/main" val="326888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altLang="en-US" smtClean="0"/>
              <a:t>1/22/16 – Closing Question </a:t>
            </a:r>
          </a:p>
        </p:txBody>
      </p:sp>
      <p:sp>
        <p:nvSpPr>
          <p:cNvPr id="11776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839200" cy="4038600"/>
          </a:xfrm>
        </p:spPr>
        <p:txBody>
          <a:bodyPr/>
          <a:lstStyle/>
          <a:p>
            <a:pPr>
              <a:defRPr/>
            </a:pPr>
            <a:endParaRPr lang="en-US" altLang="en-US" b="1" dirty="0" smtClean="0"/>
          </a:p>
          <a:p>
            <a:pPr marL="0" indent="0">
              <a:buFont typeface="Wingdings 2" pitchFamily="18" charset="2"/>
              <a:buNone/>
              <a:defRPr/>
            </a:pPr>
            <a:endParaRPr lang="en-US" altLang="en-US" sz="3200" b="1" dirty="0" smtClean="0"/>
          </a:p>
          <a:p>
            <a:pPr marL="0" indent="0">
              <a:buFont typeface="Wingdings 2" pitchFamily="18" charset="2"/>
              <a:buNone/>
              <a:defRPr/>
            </a:pPr>
            <a:r>
              <a:rPr lang="en-US" altLang="en-US" sz="3200" b="1" dirty="0" smtClean="0"/>
              <a:t>Tell me one thing you plan to do this weekend. 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6222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364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Ups</vt:lpstr>
      <vt:lpstr>1/19/16 - We will describe how biodiversity contributes to the sustainability of an ecosystem. </vt:lpstr>
      <vt:lpstr>1/19/16 – Closing Question </vt:lpstr>
      <vt:lpstr>1/20/16 - We will describe how biodiversity contributes to the sustainability of an ecosystem. </vt:lpstr>
      <vt:lpstr>1/20/16 – Closing Question </vt:lpstr>
      <vt:lpstr>1/21/16 - We will investigate and explain how internal structures of organisms have adaptations that allow specific function. </vt:lpstr>
      <vt:lpstr>1/21/16 – Closing Question </vt:lpstr>
      <vt:lpstr>1/22/16 - We will investigate and explain how internal structures of organisms have adaptations that allow specific function. </vt:lpstr>
      <vt:lpstr>1/22/16 – Closing Question </vt:lpstr>
    </vt:vector>
  </TitlesOfParts>
  <Company>Mansfield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Ups</dc:title>
  <dc:creator>Windows User</dc:creator>
  <cp:lastModifiedBy>Windows User</cp:lastModifiedBy>
  <cp:revision>1</cp:revision>
  <dcterms:created xsi:type="dcterms:W3CDTF">2016-01-25T14:38:23Z</dcterms:created>
  <dcterms:modified xsi:type="dcterms:W3CDTF">2016-01-25T14:39:46Z</dcterms:modified>
</cp:coreProperties>
</file>